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75"/>
  </p:notesMasterIdLst>
  <p:handoutMasterIdLst>
    <p:handoutMasterId r:id="rId76"/>
  </p:handoutMasterIdLst>
  <p:sldIdLst>
    <p:sldId id="327" r:id="rId5"/>
    <p:sldId id="330" r:id="rId6"/>
    <p:sldId id="331" r:id="rId7"/>
    <p:sldId id="332" r:id="rId8"/>
    <p:sldId id="298" r:id="rId9"/>
    <p:sldId id="361" r:id="rId10"/>
    <p:sldId id="262" r:id="rId11"/>
    <p:sldId id="263" r:id="rId12"/>
    <p:sldId id="334" r:id="rId13"/>
    <p:sldId id="299" r:id="rId14"/>
    <p:sldId id="302" r:id="rId15"/>
    <p:sldId id="264" r:id="rId16"/>
    <p:sldId id="335" r:id="rId17"/>
    <p:sldId id="266" r:id="rId18"/>
    <p:sldId id="336" r:id="rId19"/>
    <p:sldId id="265" r:id="rId20"/>
    <p:sldId id="337" r:id="rId21"/>
    <p:sldId id="276" r:id="rId22"/>
    <p:sldId id="303" r:id="rId23"/>
    <p:sldId id="338" r:id="rId24"/>
    <p:sldId id="293" r:id="rId25"/>
    <p:sldId id="339" r:id="rId26"/>
    <p:sldId id="346" r:id="rId27"/>
    <p:sldId id="349" r:id="rId28"/>
    <p:sldId id="350" r:id="rId29"/>
    <p:sldId id="351" r:id="rId30"/>
    <p:sldId id="347" r:id="rId31"/>
    <p:sldId id="348" r:id="rId32"/>
    <p:sldId id="352" r:id="rId33"/>
    <p:sldId id="345" r:id="rId34"/>
    <p:sldId id="342" r:id="rId35"/>
    <p:sldId id="344" r:id="rId36"/>
    <p:sldId id="284" r:id="rId37"/>
    <p:sldId id="269" r:id="rId38"/>
    <p:sldId id="304" r:id="rId39"/>
    <p:sldId id="305" r:id="rId40"/>
    <p:sldId id="307" r:id="rId41"/>
    <p:sldId id="306" r:id="rId42"/>
    <p:sldId id="308" r:id="rId43"/>
    <p:sldId id="309" r:id="rId44"/>
    <p:sldId id="353" r:id="rId45"/>
    <p:sldId id="310" r:id="rId46"/>
    <p:sldId id="311" r:id="rId47"/>
    <p:sldId id="312" r:id="rId48"/>
    <p:sldId id="314" r:id="rId49"/>
    <p:sldId id="313" r:id="rId50"/>
    <p:sldId id="315" r:id="rId51"/>
    <p:sldId id="316" r:id="rId52"/>
    <p:sldId id="317" r:id="rId53"/>
    <p:sldId id="294" r:id="rId54"/>
    <p:sldId id="296" r:id="rId55"/>
    <p:sldId id="318" r:id="rId56"/>
    <p:sldId id="319" r:id="rId57"/>
    <p:sldId id="321" r:id="rId58"/>
    <p:sldId id="322" r:id="rId59"/>
    <p:sldId id="323" r:id="rId60"/>
    <p:sldId id="324" r:id="rId61"/>
    <p:sldId id="288" r:id="rId62"/>
    <p:sldId id="289" r:id="rId63"/>
    <p:sldId id="320" r:id="rId64"/>
    <p:sldId id="274" r:id="rId65"/>
    <p:sldId id="354" r:id="rId66"/>
    <p:sldId id="275" r:id="rId67"/>
    <p:sldId id="357" r:id="rId68"/>
    <p:sldId id="358" r:id="rId69"/>
    <p:sldId id="359" r:id="rId70"/>
    <p:sldId id="360" r:id="rId71"/>
    <p:sldId id="356" r:id="rId72"/>
    <p:sldId id="355" r:id="rId73"/>
    <p:sldId id="329" r:id="rId7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2" d="100"/>
          <a:sy n="62" d="100"/>
        </p:scale>
        <p:origin x="124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82"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notesMaster" Target="notesMasters/notesMaster1.xml"/><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handoutMaster" Target="handoutMasters/handout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5041127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29566103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1769334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645285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41943875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35683201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4070982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3430138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2149787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2957482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9668582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26147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2063078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10844719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22905237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59</a:t>
            </a:fld>
            <a:endParaRPr lang="en-US"/>
          </a:p>
        </p:txBody>
      </p:sp>
    </p:spTree>
    <p:extLst>
      <p:ext uri="{BB962C8B-B14F-4D97-AF65-F5344CB8AC3E}">
        <p14:creationId xmlns:p14="http://schemas.microsoft.com/office/powerpoint/2010/main" val="12605903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62</a:t>
            </a:fld>
            <a:endParaRPr lang="en-US"/>
          </a:p>
        </p:txBody>
      </p:sp>
    </p:spTree>
    <p:extLst>
      <p:ext uri="{BB962C8B-B14F-4D97-AF65-F5344CB8AC3E}">
        <p14:creationId xmlns:p14="http://schemas.microsoft.com/office/powerpoint/2010/main" val="5711480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63</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64</a:t>
            </a:fld>
            <a:endParaRPr lang="en-US"/>
          </a:p>
        </p:txBody>
      </p:sp>
    </p:spTree>
    <p:extLst>
      <p:ext uri="{BB962C8B-B14F-4D97-AF65-F5344CB8AC3E}">
        <p14:creationId xmlns:p14="http://schemas.microsoft.com/office/powerpoint/2010/main" val="6346982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65</a:t>
            </a:fld>
            <a:endParaRPr lang="en-US"/>
          </a:p>
        </p:txBody>
      </p:sp>
    </p:spTree>
    <p:extLst>
      <p:ext uri="{BB962C8B-B14F-4D97-AF65-F5344CB8AC3E}">
        <p14:creationId xmlns:p14="http://schemas.microsoft.com/office/powerpoint/2010/main" val="3713285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66</a:t>
            </a:fld>
            <a:endParaRPr lang="en-US"/>
          </a:p>
        </p:txBody>
      </p:sp>
    </p:spTree>
    <p:extLst>
      <p:ext uri="{BB962C8B-B14F-4D97-AF65-F5344CB8AC3E}">
        <p14:creationId xmlns:p14="http://schemas.microsoft.com/office/powerpoint/2010/main" val="32564265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20598803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67</a:t>
            </a:fld>
            <a:endParaRPr lang="en-US"/>
          </a:p>
        </p:txBody>
      </p:sp>
    </p:spTree>
    <p:extLst>
      <p:ext uri="{BB962C8B-B14F-4D97-AF65-F5344CB8AC3E}">
        <p14:creationId xmlns:p14="http://schemas.microsoft.com/office/powerpoint/2010/main" val="19188222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68</a:t>
            </a:fld>
            <a:endParaRPr lang="en-US"/>
          </a:p>
        </p:txBody>
      </p:sp>
    </p:spTree>
    <p:extLst>
      <p:ext uri="{BB962C8B-B14F-4D97-AF65-F5344CB8AC3E}">
        <p14:creationId xmlns:p14="http://schemas.microsoft.com/office/powerpoint/2010/main" val="41197031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69</a:t>
            </a:fld>
            <a:endParaRPr lang="en-US"/>
          </a:p>
        </p:txBody>
      </p:sp>
    </p:spTree>
    <p:extLst>
      <p:ext uri="{BB962C8B-B14F-4D97-AF65-F5344CB8AC3E}">
        <p14:creationId xmlns:p14="http://schemas.microsoft.com/office/powerpoint/2010/main" val="2084166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589525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1260401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478192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2555781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60216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5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41.png"/></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44.png"/><Relationship Id="rId4" Type="http://schemas.openxmlformats.org/officeDocument/2006/relationships/image" Target="../media/image43.png"/></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45.png"/></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Okoye Perpetua</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25</a:t>
            </a:r>
            <a:r>
              <a:rPr lang="en-US" baseline="30000" dirty="0" smtClean="0">
                <a:solidFill>
                  <a:schemeClr val="bg2"/>
                </a:solidFill>
                <a:latin typeface="Abadi" panose="020B0604020104020204" pitchFamily="34" charset="0"/>
                <a:ea typeface="SF Pro" pitchFamily="2" charset="0"/>
                <a:cs typeface="SF Pro" pitchFamily="2" charset="0"/>
              </a:rPr>
              <a:t>th</a:t>
            </a:r>
            <a:r>
              <a:rPr lang="en-US" dirty="0" smtClean="0">
                <a:solidFill>
                  <a:schemeClr val="bg2"/>
                </a:solidFill>
                <a:latin typeface="Abadi" panose="020B0604020104020204" pitchFamily="34" charset="0"/>
                <a:ea typeface="SF Pro" pitchFamily="2" charset="0"/>
                <a:cs typeface="SF Pro" pitchFamily="2" charset="0"/>
              </a:rPr>
              <a:t> October,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8834"/>
            <a:ext cx="10515600" cy="4664991"/>
          </a:xfrm>
          <a:prstGeom prst="rect">
            <a:avLst/>
          </a:prstGeom>
          <a:ln>
            <a:solidFill>
              <a:srgbClr val="0B49CB"/>
            </a:solidFill>
            <a:prstDash val="dash"/>
          </a:ln>
        </p:spPr>
        <p:txBody>
          <a:bodyPr vert="horz" lIns="91440" tIns="45720" rIns="91440" bIns="45720" rtlCol="0" anchor="t">
            <a:noAutofit/>
          </a:bodyPr>
          <a:lstStyle/>
          <a:p>
            <a:pPr marL="0" indent="0">
              <a:buNone/>
            </a:pPr>
            <a:r>
              <a:rPr lang="en-US" u="sng" dirty="0" smtClean="0">
                <a:latin typeface="Abadi"/>
              </a:rPr>
              <a:t>Flowchart - API</a:t>
            </a:r>
          </a:p>
          <a:p>
            <a:pPr marL="0" indent="0">
              <a:buNone/>
            </a:pPr>
            <a:r>
              <a:rPr lang="en-US" dirty="0" smtClean="0">
                <a:sym typeface="Wingdings" panose="05000000000000000000" pitchFamily="2" charset="2"/>
              </a:rPr>
              <a:t> </a:t>
            </a:r>
            <a:r>
              <a:rPr lang="en-US" dirty="0" smtClean="0"/>
              <a:t>Initialize </a:t>
            </a:r>
            <a:r>
              <a:rPr lang="en-US" dirty="0"/>
              <a:t>necessary Python libraries </a:t>
            </a:r>
            <a:r>
              <a:rPr lang="en-US" dirty="0" smtClean="0">
                <a:sym typeface="Wingdings" panose="05000000000000000000" pitchFamily="2" charset="2"/>
              </a:rPr>
              <a:t> </a:t>
            </a:r>
            <a:r>
              <a:rPr lang="en-US" dirty="0" smtClean="0"/>
              <a:t>Configure pandas display settings </a:t>
            </a:r>
            <a:r>
              <a:rPr lang="en-US" dirty="0" smtClean="0">
                <a:sym typeface="Wingdings" panose="05000000000000000000" pitchFamily="2" charset="2"/>
              </a:rPr>
              <a:t> </a:t>
            </a:r>
            <a:r>
              <a:rPr lang="en-US" dirty="0" smtClean="0"/>
              <a:t>Access </a:t>
            </a:r>
            <a:r>
              <a:rPr lang="en-US" dirty="0"/>
              <a:t>SpaceX API and make an HTTP request to get rocket launch </a:t>
            </a:r>
            <a:r>
              <a:rPr lang="en-US" dirty="0" smtClean="0"/>
              <a:t>data </a:t>
            </a:r>
            <a:r>
              <a:rPr lang="en-US" dirty="0" smtClean="0">
                <a:sym typeface="Wingdings" panose="05000000000000000000" pitchFamily="2" charset="2"/>
              </a:rPr>
              <a:t> </a:t>
            </a:r>
            <a:r>
              <a:rPr lang="en-US" dirty="0" smtClean="0"/>
              <a:t>Check </a:t>
            </a:r>
            <a:r>
              <a:rPr lang="en-US" dirty="0"/>
              <a:t>if request was successful </a:t>
            </a:r>
            <a:r>
              <a:rPr lang="en-US" dirty="0" smtClean="0">
                <a:sym typeface="Wingdings" panose="05000000000000000000" pitchFamily="2" charset="2"/>
              </a:rPr>
              <a:t> </a:t>
            </a:r>
            <a:r>
              <a:rPr lang="en-US" dirty="0" smtClean="0"/>
              <a:t>Decode </a:t>
            </a:r>
            <a:r>
              <a:rPr lang="en-US" dirty="0"/>
              <a:t>received data as </a:t>
            </a:r>
            <a:r>
              <a:rPr lang="en-US" dirty="0" smtClean="0"/>
              <a:t>JSON </a:t>
            </a:r>
            <a:r>
              <a:rPr lang="en-US" dirty="0" smtClean="0">
                <a:sym typeface="Wingdings" panose="05000000000000000000" pitchFamily="2" charset="2"/>
              </a:rPr>
              <a:t> </a:t>
            </a:r>
            <a:r>
              <a:rPr lang="en-US" dirty="0" smtClean="0"/>
              <a:t>Convert JSON to Pandas </a:t>
            </a:r>
            <a:r>
              <a:rPr lang="en-US" dirty="0" err="1" smtClean="0"/>
              <a:t>dataframe</a:t>
            </a:r>
            <a:r>
              <a:rPr lang="en-US" dirty="0" smtClean="0"/>
              <a:t> </a:t>
            </a:r>
            <a:r>
              <a:rPr lang="en-US" dirty="0" smtClean="0">
                <a:sym typeface="Wingdings" panose="05000000000000000000" pitchFamily="2" charset="2"/>
              </a:rPr>
              <a:t></a:t>
            </a:r>
            <a:r>
              <a:rPr lang="en-US" dirty="0" smtClean="0"/>
              <a:t> </a:t>
            </a:r>
            <a:r>
              <a:rPr lang="en-US" dirty="0"/>
              <a:t>For columns with IDs (e.g., rocket, payloads, </a:t>
            </a:r>
            <a:r>
              <a:rPr lang="en-US" dirty="0" err="1"/>
              <a:t>launchpad</a:t>
            </a:r>
            <a:r>
              <a:rPr lang="en-US" dirty="0"/>
              <a:t>, </a:t>
            </a:r>
            <a:r>
              <a:rPr lang="en-US" dirty="0" smtClean="0"/>
              <a:t>cores) (Make </a:t>
            </a:r>
            <a:r>
              <a:rPr lang="en-US" dirty="0"/>
              <a:t>additional API calls using IDs </a:t>
            </a:r>
            <a:r>
              <a:rPr lang="en-US" dirty="0" smtClean="0"/>
              <a:t>; Append </a:t>
            </a:r>
            <a:r>
              <a:rPr lang="en-US" dirty="0"/>
              <a:t>detailed information to the </a:t>
            </a:r>
            <a:r>
              <a:rPr lang="en-US" dirty="0" err="1" smtClean="0"/>
              <a:t>dataframe</a:t>
            </a:r>
            <a:r>
              <a:rPr lang="en-US" dirty="0" smtClean="0"/>
              <a:t>)</a:t>
            </a:r>
          </a:p>
          <a:p>
            <a:pPr marL="0" indent="0">
              <a:buNone/>
            </a:pPr>
            <a:endParaRPr lang="en-US" dirty="0" smtClean="0"/>
          </a:p>
          <a:p>
            <a:pPr marL="0" indent="0">
              <a:buNone/>
            </a:pPr>
            <a:endParaRPr lang="en-US" dirty="0" smtClean="0"/>
          </a:p>
          <a:p>
            <a:pPr marL="0" indent="0">
              <a:buNone/>
            </a:pPr>
            <a:r>
              <a:rPr lang="en-US" sz="2400" u="sng" dirty="0" smtClean="0">
                <a:latin typeface="Abadi"/>
              </a:rPr>
              <a:t>https</a:t>
            </a:r>
            <a:r>
              <a:rPr lang="en-US" sz="2400" u="sng" dirty="0">
                <a:latin typeface="Abadi"/>
              </a:rPr>
              <a:t>://</a:t>
            </a:r>
            <a:r>
              <a:rPr lang="en-US" sz="2400" u="sng" dirty="0" smtClean="0">
                <a:latin typeface="Abadi"/>
              </a:rPr>
              <a:t>github.com/Perpetua4/Capstone/blob/main/jupyter-labs-spacex-data-collection-api.ipynb</a:t>
            </a:r>
            <a:endParaRPr lang="en-US" sz="2400" u="sng" dirty="0">
              <a:latin typeface="Abad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770012" y="1503337"/>
            <a:ext cx="10515600" cy="4664988"/>
          </a:xfrm>
          <a:prstGeom prst="rect">
            <a:avLst/>
          </a:prstGeom>
          <a:ln>
            <a:solidFill>
              <a:srgbClr val="0B49CB"/>
            </a:solidFill>
            <a:prstDash val="dash"/>
          </a:ln>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u="sng" dirty="0" smtClean="0">
                <a:latin typeface="Abadi"/>
              </a:rPr>
              <a:t>Flowchart – </a:t>
            </a:r>
            <a:r>
              <a:rPr lang="en-US" sz="2400" u="sng" dirty="0" err="1" smtClean="0">
                <a:latin typeface="Abadi"/>
              </a:rPr>
              <a:t>Webscrapping</a:t>
            </a:r>
            <a:endParaRPr lang="en-US" sz="2400" u="sng" dirty="0" smtClean="0">
              <a:latin typeface="Abadi"/>
            </a:endParaRPr>
          </a:p>
          <a:p>
            <a:pPr marL="0" indent="0">
              <a:lnSpc>
                <a:spcPct val="100000"/>
              </a:lnSpc>
              <a:buNone/>
            </a:pPr>
            <a:r>
              <a:rPr lang="en-US" sz="2400" dirty="0" smtClean="0">
                <a:latin typeface="Abadi"/>
              </a:rPr>
              <a:t>Install </a:t>
            </a:r>
            <a:r>
              <a:rPr lang="en-US" sz="2400" dirty="0">
                <a:latin typeface="Abadi"/>
              </a:rPr>
              <a:t>&amp; Initialize Libraries: beautifulsoup4, requests, </a:t>
            </a:r>
            <a:r>
              <a:rPr lang="en-US" sz="2400" dirty="0" smtClean="0">
                <a:latin typeface="Abadi"/>
              </a:rPr>
              <a:t>pandas </a:t>
            </a:r>
            <a:r>
              <a:rPr lang="en-US" sz="2400" dirty="0" smtClean="0">
                <a:latin typeface="Abadi"/>
                <a:sym typeface="Wingdings" panose="05000000000000000000" pitchFamily="2" charset="2"/>
              </a:rPr>
              <a:t> </a:t>
            </a:r>
            <a:r>
              <a:rPr lang="en-US" sz="2400" dirty="0" smtClean="0">
                <a:latin typeface="Abadi"/>
              </a:rPr>
              <a:t>Web Scraping Initialization [Define helper functions for data extraction </a:t>
            </a:r>
            <a:r>
              <a:rPr lang="en-US" sz="2400" dirty="0" smtClean="0">
                <a:latin typeface="Abadi"/>
                <a:sym typeface="Wingdings" panose="05000000000000000000" pitchFamily="2" charset="2"/>
              </a:rPr>
              <a:t></a:t>
            </a:r>
            <a:r>
              <a:rPr lang="en-US" sz="2400" dirty="0" smtClean="0">
                <a:latin typeface="Abadi"/>
              </a:rPr>
              <a:t> Specify URL for Falcon 9 launches Wikipedia page snapshot </a:t>
            </a:r>
            <a:r>
              <a:rPr lang="en-US" sz="2400" dirty="0" smtClean="0">
                <a:latin typeface="Abadi"/>
                <a:sym typeface="Wingdings" panose="05000000000000000000" pitchFamily="2" charset="2"/>
              </a:rPr>
              <a:t> </a:t>
            </a:r>
            <a:r>
              <a:rPr lang="en-US" sz="2400" dirty="0" smtClean="0">
                <a:latin typeface="Abadi"/>
              </a:rPr>
              <a:t>Perform HTTP GET request for the specified URL] </a:t>
            </a:r>
            <a:r>
              <a:rPr lang="en-US" sz="2400" dirty="0" smtClean="0">
                <a:latin typeface="Abadi"/>
                <a:sym typeface="Wingdings" panose="05000000000000000000" pitchFamily="2" charset="2"/>
              </a:rPr>
              <a:t> </a:t>
            </a:r>
            <a:r>
              <a:rPr lang="en-US" sz="2400" dirty="0" smtClean="0">
                <a:latin typeface="Abadi"/>
              </a:rPr>
              <a:t>Data </a:t>
            </a:r>
            <a:r>
              <a:rPr lang="en-US" sz="2400" dirty="0">
                <a:latin typeface="Abadi"/>
              </a:rPr>
              <a:t>Parsing &amp; </a:t>
            </a:r>
            <a:r>
              <a:rPr lang="en-US" sz="2400" dirty="0" smtClean="0">
                <a:latin typeface="Abadi"/>
              </a:rPr>
              <a:t>Extraction [Parse </a:t>
            </a:r>
            <a:r>
              <a:rPr lang="en-US" sz="2400" dirty="0">
                <a:latin typeface="Abadi"/>
              </a:rPr>
              <a:t>the HTML page using </a:t>
            </a:r>
            <a:r>
              <a:rPr lang="en-US" sz="2400" dirty="0" err="1" smtClean="0">
                <a:latin typeface="Abadi"/>
              </a:rPr>
              <a:t>BeautifulSoup</a:t>
            </a:r>
            <a:r>
              <a:rPr lang="en-US" sz="2400" dirty="0" smtClean="0">
                <a:latin typeface="Abadi"/>
                <a:sym typeface="Wingdings" panose="05000000000000000000" pitchFamily="2" charset="2"/>
              </a:rPr>
              <a:t> </a:t>
            </a:r>
            <a:r>
              <a:rPr lang="en-US" sz="2400" dirty="0" smtClean="0">
                <a:latin typeface="Abadi"/>
              </a:rPr>
              <a:t>Extract </a:t>
            </a:r>
            <a:r>
              <a:rPr lang="en-US" sz="2400" dirty="0">
                <a:latin typeface="Abadi"/>
              </a:rPr>
              <a:t>column headers from the HTML </a:t>
            </a:r>
            <a:r>
              <a:rPr lang="en-US" sz="2400" dirty="0" smtClean="0">
                <a:latin typeface="Abadi"/>
              </a:rPr>
              <a:t>table </a:t>
            </a:r>
            <a:r>
              <a:rPr lang="en-US" sz="2400" dirty="0" smtClean="0">
                <a:latin typeface="Abadi"/>
                <a:sym typeface="Wingdings" panose="05000000000000000000" pitchFamily="2" charset="2"/>
              </a:rPr>
              <a:t> </a:t>
            </a:r>
            <a:r>
              <a:rPr lang="en-US" sz="2400" dirty="0" smtClean="0">
                <a:latin typeface="Abadi"/>
              </a:rPr>
              <a:t>Append </a:t>
            </a:r>
            <a:r>
              <a:rPr lang="en-US" sz="2400" dirty="0">
                <a:latin typeface="Abadi"/>
              </a:rPr>
              <a:t>non-empty column names to a </a:t>
            </a:r>
            <a:r>
              <a:rPr lang="en-US" sz="2400" dirty="0" smtClean="0">
                <a:latin typeface="Abadi"/>
              </a:rPr>
              <a:t>list] </a:t>
            </a:r>
            <a:r>
              <a:rPr lang="en-US" sz="2400" dirty="0" smtClean="0">
                <a:latin typeface="Abadi"/>
                <a:sym typeface="Wingdings" panose="05000000000000000000" pitchFamily="2" charset="2"/>
              </a:rPr>
              <a:t> </a:t>
            </a:r>
            <a:r>
              <a:rPr lang="en-US" sz="2400" dirty="0" smtClean="0">
                <a:latin typeface="Abadi"/>
              </a:rPr>
              <a:t>Data Structuring [Create </a:t>
            </a:r>
            <a:r>
              <a:rPr lang="en-US" sz="2400" dirty="0">
                <a:latin typeface="Abadi"/>
              </a:rPr>
              <a:t>an empty dictionary with keys as column </a:t>
            </a:r>
            <a:r>
              <a:rPr lang="en-US" sz="2400" dirty="0" smtClean="0">
                <a:latin typeface="Abadi"/>
              </a:rPr>
              <a:t>names </a:t>
            </a:r>
            <a:r>
              <a:rPr lang="en-US" sz="2400" dirty="0" smtClean="0">
                <a:latin typeface="Abadi"/>
                <a:sym typeface="Wingdings" panose="05000000000000000000" pitchFamily="2" charset="2"/>
              </a:rPr>
              <a:t></a:t>
            </a:r>
            <a:r>
              <a:rPr lang="en-US" sz="2400" dirty="0" smtClean="0">
                <a:latin typeface="Abadi"/>
              </a:rPr>
              <a:t> </a:t>
            </a:r>
            <a:r>
              <a:rPr lang="en-US" sz="2400" dirty="0">
                <a:latin typeface="Abadi"/>
              </a:rPr>
              <a:t>Initialize dictionary values as empty </a:t>
            </a:r>
            <a:r>
              <a:rPr lang="en-US" sz="2400" dirty="0" smtClean="0">
                <a:latin typeface="Abadi"/>
              </a:rPr>
              <a:t>lists </a:t>
            </a:r>
            <a:r>
              <a:rPr lang="en-US" sz="2400" dirty="0" smtClean="0">
                <a:latin typeface="Abadi"/>
                <a:sym typeface="Wingdings" panose="05000000000000000000" pitchFamily="2" charset="2"/>
              </a:rPr>
              <a:t></a:t>
            </a:r>
            <a:r>
              <a:rPr lang="en-US" sz="2400" dirty="0" smtClean="0">
                <a:latin typeface="Abadi"/>
              </a:rPr>
              <a:t> </a:t>
            </a:r>
            <a:r>
              <a:rPr lang="en-US" sz="2400" dirty="0">
                <a:latin typeface="Abadi"/>
              </a:rPr>
              <a:t>Adjust dictionary by removing/adding columns as </a:t>
            </a:r>
            <a:r>
              <a:rPr lang="en-US" sz="2400" dirty="0" smtClean="0">
                <a:latin typeface="Abadi"/>
              </a:rPr>
              <a:t>needed]</a:t>
            </a:r>
          </a:p>
          <a:p>
            <a:pPr marL="0" indent="0">
              <a:buNone/>
            </a:pPr>
            <a:endParaRPr lang="en-US" dirty="0" smtClean="0">
              <a:latin typeface="Abadi"/>
            </a:endParaRPr>
          </a:p>
          <a:p>
            <a:pPr marL="0" indent="0">
              <a:buNone/>
            </a:pPr>
            <a:r>
              <a:rPr lang="en-US" sz="2000" u="sng" dirty="0" smtClean="0">
                <a:latin typeface="Abadi"/>
              </a:rPr>
              <a:t>https://github.com/Perpetua4/Capstone/blob/main/jupyter-labs-webscraping%20(1).ipynb</a:t>
            </a:r>
          </a:p>
          <a:p>
            <a:pPr marL="0" indent="0">
              <a:buFont typeface="Arial" panose="020B0604020202020204" pitchFamily="34" charset="0"/>
              <a:buNone/>
            </a:pPr>
            <a:endParaRPr lang="en-US" sz="1200" dirty="0">
              <a:solidFill>
                <a:srgbClr val="1C7DDB"/>
              </a:solidFill>
              <a:latin typeface="Abadi"/>
            </a:endParaRPr>
          </a:p>
          <a:p>
            <a:pPr marL="0" indent="0">
              <a:buFont typeface="Arial" panose="020B0604020202020204" pitchFamily="34" charset="0"/>
              <a:buNone/>
            </a:pPr>
            <a:endParaRPr lang="en-US" sz="1200" dirty="0">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7838"/>
            <a:ext cx="10515600" cy="4689126"/>
          </a:xfrm>
          <a:prstGeom prst="rect">
            <a:avLst/>
          </a:prstGeom>
        </p:spPr>
        <p:txBody>
          <a:bodyPr/>
          <a:lstStyle/>
          <a:p>
            <a:r>
              <a:rPr lang="en-US" dirty="0" smtClean="0">
                <a:solidFill>
                  <a:schemeClr val="accent3">
                    <a:lumMod val="25000"/>
                  </a:schemeClr>
                </a:solidFill>
                <a:latin typeface="Abadi" panose="020B0604020104020204"/>
              </a:rPr>
              <a:t>The </a:t>
            </a:r>
            <a:r>
              <a:rPr lang="en-US" dirty="0">
                <a:solidFill>
                  <a:schemeClr val="accent3">
                    <a:lumMod val="25000"/>
                  </a:schemeClr>
                </a:solidFill>
                <a:latin typeface="Abadi" panose="020B0604020104020204"/>
              </a:rPr>
              <a:t>goal is to understand patterns </a:t>
            </a:r>
            <a:r>
              <a:rPr lang="en-US" dirty="0" smtClean="0">
                <a:solidFill>
                  <a:schemeClr val="accent3">
                    <a:lumMod val="25000"/>
                  </a:schemeClr>
                </a:solidFill>
                <a:latin typeface="Abadi" panose="020B0604020104020204"/>
              </a:rPr>
              <a:t>in </a:t>
            </a:r>
            <a:r>
              <a:rPr lang="en-US" dirty="0">
                <a:solidFill>
                  <a:schemeClr val="accent3">
                    <a:lumMod val="25000"/>
                  </a:schemeClr>
                </a:solidFill>
                <a:latin typeface="Abadi" panose="020B0604020104020204"/>
              </a:rPr>
              <a:t>the </a:t>
            </a:r>
            <a:r>
              <a:rPr lang="en-US" dirty="0" smtClean="0">
                <a:solidFill>
                  <a:schemeClr val="accent3">
                    <a:lumMod val="25000"/>
                  </a:schemeClr>
                </a:solidFill>
                <a:latin typeface="Abadi" panose="020B0604020104020204"/>
              </a:rPr>
              <a:t>data </a:t>
            </a:r>
            <a:r>
              <a:rPr lang="en-US" dirty="0">
                <a:solidFill>
                  <a:schemeClr val="accent3">
                    <a:lumMod val="25000"/>
                  </a:schemeClr>
                </a:solidFill>
                <a:latin typeface="Abadi" panose="020B0604020104020204"/>
              </a:rPr>
              <a:t>and convert mission outcomes into training labels: 1 (successful landing) and 0 (unsuccessful landing).</a:t>
            </a:r>
          </a:p>
          <a:p>
            <a:r>
              <a:rPr lang="en-US" dirty="0">
                <a:solidFill>
                  <a:schemeClr val="accent3">
                    <a:lumMod val="25000"/>
                  </a:schemeClr>
                </a:solidFill>
                <a:latin typeface="Abadi" panose="020B0604020104020204"/>
              </a:rPr>
              <a:t>Data e</a:t>
            </a:r>
            <a:r>
              <a:rPr lang="en-US" dirty="0" smtClean="0">
                <a:solidFill>
                  <a:schemeClr val="accent3">
                    <a:lumMod val="25000"/>
                  </a:schemeClr>
                </a:solidFill>
                <a:latin typeface="Abadi" panose="020B0604020104020204"/>
              </a:rPr>
              <a:t>xamination showcases </a:t>
            </a:r>
            <a:r>
              <a:rPr lang="en-US" dirty="0">
                <a:solidFill>
                  <a:schemeClr val="accent3">
                    <a:lumMod val="25000"/>
                  </a:schemeClr>
                </a:solidFill>
                <a:latin typeface="Abadi" panose="020B0604020104020204"/>
              </a:rPr>
              <a:t>cases where the booster landed or failed to land </a:t>
            </a:r>
            <a:r>
              <a:rPr lang="en-US" dirty="0" smtClean="0">
                <a:solidFill>
                  <a:schemeClr val="accent3">
                    <a:lumMod val="25000"/>
                  </a:schemeClr>
                </a:solidFill>
                <a:latin typeface="Abadi" panose="020B0604020104020204"/>
              </a:rPr>
              <a:t>successfully. Example </a:t>
            </a:r>
            <a:r>
              <a:rPr lang="en-US" dirty="0">
                <a:solidFill>
                  <a:schemeClr val="accent3">
                    <a:lumMod val="25000"/>
                  </a:schemeClr>
                </a:solidFill>
                <a:latin typeface="Abadi" panose="020B0604020104020204"/>
              </a:rPr>
              <a:t>outcomes</a:t>
            </a:r>
            <a:r>
              <a:rPr lang="en-US" dirty="0" smtClean="0">
                <a:solidFill>
                  <a:schemeClr val="accent3">
                    <a:lumMod val="25000"/>
                  </a:schemeClr>
                </a:solidFill>
                <a:latin typeface="Abadi" panose="020B0604020104020204"/>
              </a:rPr>
              <a:t>:</a:t>
            </a:r>
            <a:endParaRPr lang="en-US" dirty="0">
              <a:solidFill>
                <a:schemeClr val="accent3">
                  <a:lumMod val="25000"/>
                </a:schemeClr>
              </a:solidFill>
              <a:latin typeface="Abadi" panose="020B0604020104020204"/>
            </a:endParaRPr>
          </a:p>
          <a:p>
            <a:pPr marL="457200" lvl="1" indent="0">
              <a:buNone/>
            </a:pPr>
            <a:r>
              <a:rPr lang="en-US" sz="2800" dirty="0">
                <a:solidFill>
                  <a:schemeClr val="accent3">
                    <a:lumMod val="25000"/>
                  </a:schemeClr>
                </a:solidFill>
                <a:latin typeface="Abadi" panose="020B0604020104020204"/>
              </a:rPr>
              <a:t>"True Ocean" indicates a successful landing in a specific ocean region.</a:t>
            </a:r>
          </a:p>
          <a:p>
            <a:pPr marL="457200" lvl="1" indent="0">
              <a:buNone/>
            </a:pPr>
            <a:r>
              <a:rPr lang="en-US" sz="2800" dirty="0">
                <a:solidFill>
                  <a:schemeClr val="accent3">
                    <a:lumMod val="25000"/>
                  </a:schemeClr>
                </a:solidFill>
                <a:latin typeface="Abadi" panose="020B0604020104020204"/>
              </a:rPr>
              <a:t>"False Ocean" indicates an unsuccessful landing in that </a:t>
            </a:r>
            <a:r>
              <a:rPr lang="en-US" sz="2800" dirty="0" smtClean="0">
                <a:solidFill>
                  <a:schemeClr val="accent3">
                    <a:lumMod val="25000"/>
                  </a:schemeClr>
                </a:solidFill>
                <a:latin typeface="Abadi" panose="020B0604020104020204"/>
              </a:rPr>
              <a:t>region.</a:t>
            </a:r>
          </a:p>
          <a:p>
            <a:r>
              <a:rPr lang="en-US" dirty="0" smtClean="0">
                <a:solidFill>
                  <a:schemeClr val="accent3">
                    <a:lumMod val="25000"/>
                  </a:schemeClr>
                </a:solidFill>
                <a:latin typeface="Abadi" panose="020B0604020104020204"/>
              </a:rPr>
              <a:t>Similar </a:t>
            </a:r>
            <a:r>
              <a:rPr lang="en-US" dirty="0">
                <a:solidFill>
                  <a:schemeClr val="accent3">
                    <a:lumMod val="25000"/>
                  </a:schemeClr>
                </a:solidFill>
                <a:latin typeface="Abadi" panose="020B0604020104020204"/>
              </a:rPr>
              <a:t>outcomes exist for ground pads (RTLS) and drone ships (ASDS).</a:t>
            </a:r>
            <a:endParaRPr lang="en-US" dirty="0">
              <a:solidFill>
                <a:schemeClr val="accent3">
                  <a:lumMod val="25000"/>
                </a:schemeClr>
              </a:solidFill>
              <a:latin typeface="Abadi" panose="020B0604020104020204"/>
            </a:endParaRPr>
          </a:p>
          <a:p>
            <a:endParaRPr lang="en-US" sz="2600" dirty="0">
              <a:latin typeface="Abadi" panose="020B0604020104020204"/>
            </a:endParaRPr>
          </a:p>
          <a:p>
            <a:endParaRPr lang="en-US" sz="2000" dirty="0"/>
          </a:p>
          <a:p>
            <a:endParaRPr lang="en-US" sz="20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65329"/>
            <a:ext cx="10515600" cy="4611634"/>
          </a:xfrm>
          <a:prstGeom prst="rect">
            <a:avLst/>
          </a:prstGeom>
        </p:spPr>
        <p:txBody>
          <a:bodyPr/>
          <a:lstStyle/>
          <a:p>
            <a:pPr marL="0" indent="0">
              <a:buNone/>
            </a:pPr>
            <a:r>
              <a:rPr lang="en-US" sz="3600" u="sng" dirty="0" smtClean="0"/>
              <a:t>Flowchart</a:t>
            </a:r>
          </a:p>
          <a:p>
            <a:pPr marL="0" indent="0">
              <a:buNone/>
            </a:pPr>
            <a:r>
              <a:rPr lang="en-US" sz="3600" dirty="0" smtClean="0"/>
              <a:t>Setup </a:t>
            </a:r>
            <a:r>
              <a:rPr lang="en-US" sz="3600" dirty="0"/>
              <a:t>&amp; Initialization </a:t>
            </a:r>
            <a:r>
              <a:rPr lang="en-US" sz="3600" dirty="0" smtClean="0">
                <a:sym typeface="Wingdings" panose="05000000000000000000" pitchFamily="2" charset="2"/>
              </a:rPr>
              <a:t></a:t>
            </a:r>
            <a:r>
              <a:rPr lang="en-US" sz="3600" dirty="0" smtClean="0"/>
              <a:t>Data Loading </a:t>
            </a:r>
            <a:r>
              <a:rPr lang="en-US" sz="3600" dirty="0" smtClean="0">
                <a:sym typeface="Wingdings" panose="05000000000000000000" pitchFamily="2" charset="2"/>
              </a:rPr>
              <a:t></a:t>
            </a:r>
            <a:r>
              <a:rPr lang="en-US" sz="3600" dirty="0" smtClean="0"/>
              <a:t>Data </a:t>
            </a:r>
            <a:r>
              <a:rPr lang="en-US" sz="3600" dirty="0"/>
              <a:t>Inspection </a:t>
            </a:r>
            <a:r>
              <a:rPr lang="en-US" sz="3600" dirty="0" smtClean="0">
                <a:sym typeface="Wingdings" panose="05000000000000000000" pitchFamily="2" charset="2"/>
              </a:rPr>
              <a:t></a:t>
            </a:r>
            <a:r>
              <a:rPr lang="en-US" sz="3600" dirty="0" smtClean="0"/>
              <a:t>Data </a:t>
            </a:r>
            <a:r>
              <a:rPr lang="en-US" sz="3600" dirty="0"/>
              <a:t>Analysis  </a:t>
            </a:r>
            <a:r>
              <a:rPr lang="en-US" sz="3600" dirty="0" smtClean="0"/>
              <a:t>[Launch Site, Orbit </a:t>
            </a:r>
            <a:r>
              <a:rPr lang="en-US" sz="3600" dirty="0"/>
              <a:t>Analysis </a:t>
            </a:r>
            <a:r>
              <a:rPr lang="en-US" sz="3600" dirty="0" smtClean="0"/>
              <a:t>, </a:t>
            </a:r>
            <a:r>
              <a:rPr lang="en-US" sz="3600" dirty="0"/>
              <a:t>Mission </a:t>
            </a:r>
            <a:r>
              <a:rPr lang="en-US" sz="3600" dirty="0" smtClean="0"/>
              <a:t>Outcome, </a:t>
            </a:r>
            <a:r>
              <a:rPr lang="en-US" sz="3600" dirty="0"/>
              <a:t>Landing </a:t>
            </a:r>
            <a:r>
              <a:rPr lang="en-US" sz="3600" dirty="0" smtClean="0"/>
              <a:t>Outcome]</a:t>
            </a:r>
            <a:r>
              <a:rPr lang="en-US" sz="3600" dirty="0" smtClean="0">
                <a:sym typeface="Wingdings" panose="05000000000000000000" pitchFamily="2" charset="2"/>
              </a:rPr>
              <a:t></a:t>
            </a:r>
            <a:r>
              <a:rPr lang="en-US" sz="3600" dirty="0" smtClean="0"/>
              <a:t> </a:t>
            </a:r>
            <a:r>
              <a:rPr lang="en-US" sz="3600" dirty="0"/>
              <a:t>Data Export     </a:t>
            </a:r>
            <a:endParaRPr lang="en-US" sz="3600" dirty="0" smtClean="0"/>
          </a:p>
          <a:p>
            <a:pPr marL="0" indent="0">
              <a:buNone/>
            </a:pPr>
            <a:endParaRPr lang="en-US" sz="3600" dirty="0" smtClean="0"/>
          </a:p>
          <a:p>
            <a:pPr marL="0" indent="0">
              <a:buNone/>
            </a:pPr>
            <a:endParaRPr lang="en-US" sz="3600" dirty="0"/>
          </a:p>
          <a:p>
            <a:pPr marL="0" indent="0">
              <a:buNone/>
            </a:pPr>
            <a:r>
              <a:rPr lang="en-US" sz="3200" u="sng" dirty="0"/>
              <a:t>https://github.com/Perpetua4/Capstone/blob/main/labs-jupyter-spacex-Data%20wrangling.ipynb</a:t>
            </a:r>
            <a:endParaRPr lang="en-US" sz="3200" u="sng"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559392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63851"/>
            <a:ext cx="10515600" cy="4813112"/>
          </a:xfrm>
          <a:prstGeom prst="rect">
            <a:avLst/>
          </a:prstGeom>
        </p:spPr>
        <p:txBody>
          <a:bodyPr lIns="91440" tIns="45720" rIns="91440" bIns="45720" anchor="t"/>
          <a:lstStyle/>
          <a:p>
            <a:pPr marL="0" indent="0">
              <a:lnSpc>
                <a:spcPct val="100000"/>
              </a:lnSpc>
              <a:spcBef>
                <a:spcPts val="1400"/>
              </a:spcBef>
              <a:buNone/>
            </a:pPr>
            <a:r>
              <a:rPr lang="en-US" dirty="0" smtClean="0">
                <a:solidFill>
                  <a:schemeClr val="accent3">
                    <a:lumMod val="25000"/>
                  </a:schemeClr>
                </a:solidFill>
                <a:latin typeface="Abadi" panose="020B0604020104020204"/>
              </a:rPr>
              <a:t>Here, patterns within the data were explored. Such visualization charts and the variables they explored are summarized below</a:t>
            </a:r>
          </a:p>
          <a:p>
            <a:pPr>
              <a:lnSpc>
                <a:spcPct val="100000"/>
              </a:lnSpc>
              <a:spcBef>
                <a:spcPts val="1400"/>
              </a:spcBef>
            </a:pPr>
            <a:r>
              <a:rPr lang="en-US" dirty="0" smtClean="0">
                <a:solidFill>
                  <a:schemeClr val="accent3">
                    <a:lumMod val="25000"/>
                  </a:schemeClr>
                </a:solidFill>
                <a:latin typeface="Abadi"/>
              </a:rPr>
              <a:t>Categorical plot (</a:t>
            </a:r>
            <a:r>
              <a:rPr lang="en-US" dirty="0" err="1" smtClean="0">
                <a:solidFill>
                  <a:schemeClr val="accent3">
                    <a:lumMod val="25000"/>
                  </a:schemeClr>
                </a:solidFill>
                <a:latin typeface="Abadi"/>
              </a:rPr>
              <a:t>catplot</a:t>
            </a:r>
            <a:r>
              <a:rPr lang="en-US" dirty="0" smtClean="0">
                <a:solidFill>
                  <a:schemeClr val="accent3">
                    <a:lumMod val="25000"/>
                  </a:schemeClr>
                </a:solidFill>
                <a:latin typeface="Abadi"/>
              </a:rPr>
              <a:t>)</a:t>
            </a:r>
            <a:endParaRPr lang="en-US" dirty="0" smtClean="0">
              <a:solidFill>
                <a:schemeClr val="accent3">
                  <a:lumMod val="25000"/>
                </a:schemeClr>
              </a:solidFill>
              <a:latin typeface="Abadi"/>
            </a:endParaRPr>
          </a:p>
          <a:p>
            <a:pPr lvl="1">
              <a:lnSpc>
                <a:spcPct val="100000"/>
              </a:lnSpc>
              <a:spcBef>
                <a:spcPts val="1400"/>
              </a:spcBef>
            </a:pPr>
            <a:r>
              <a:rPr lang="en-US" sz="2800" dirty="0" smtClean="0">
                <a:solidFill>
                  <a:schemeClr val="accent3">
                    <a:lumMod val="25000"/>
                  </a:schemeClr>
                </a:solidFill>
                <a:latin typeface="Abadi"/>
              </a:rPr>
              <a:t>Flight Number vs Payload Mass; Flight Number vs Launch Site</a:t>
            </a:r>
          </a:p>
          <a:p>
            <a:pPr>
              <a:lnSpc>
                <a:spcPct val="100000"/>
              </a:lnSpc>
              <a:spcBef>
                <a:spcPts val="1400"/>
              </a:spcBef>
            </a:pPr>
            <a:r>
              <a:rPr lang="en-US" dirty="0" smtClean="0">
                <a:solidFill>
                  <a:schemeClr val="accent3">
                    <a:lumMod val="25000"/>
                  </a:schemeClr>
                </a:solidFill>
                <a:latin typeface="Abadi"/>
              </a:rPr>
              <a:t>Scatterplot </a:t>
            </a:r>
          </a:p>
          <a:p>
            <a:pPr lvl="1">
              <a:lnSpc>
                <a:spcPct val="100000"/>
              </a:lnSpc>
              <a:spcBef>
                <a:spcPts val="1400"/>
              </a:spcBef>
            </a:pPr>
            <a:r>
              <a:rPr lang="en-US" sz="2800" dirty="0" smtClean="0">
                <a:solidFill>
                  <a:schemeClr val="accent3">
                    <a:lumMod val="25000"/>
                  </a:schemeClr>
                </a:solidFill>
                <a:latin typeface="Abadi"/>
              </a:rPr>
              <a:t>Flight Number vs. Launch Site; Launch Sites vs Payload mass; Success </a:t>
            </a:r>
            <a:r>
              <a:rPr lang="en-US" sz="2800" dirty="0">
                <a:solidFill>
                  <a:schemeClr val="accent3">
                    <a:lumMod val="25000"/>
                  </a:schemeClr>
                </a:solidFill>
                <a:latin typeface="Abadi"/>
              </a:rPr>
              <a:t>rate of each orbit </a:t>
            </a:r>
            <a:r>
              <a:rPr lang="en-US" sz="2800" dirty="0" smtClean="0">
                <a:solidFill>
                  <a:schemeClr val="accent3">
                    <a:lumMod val="25000"/>
                  </a:schemeClr>
                </a:solidFill>
                <a:latin typeface="Abadi"/>
              </a:rPr>
              <a:t>type; </a:t>
            </a:r>
            <a:r>
              <a:rPr lang="en-US" sz="2800" dirty="0" smtClean="0">
                <a:latin typeface="Abadi" panose="020B0604020104020204"/>
              </a:rPr>
              <a:t>Flight Number vs </a:t>
            </a:r>
            <a:r>
              <a:rPr lang="en-US" sz="2800" dirty="0">
                <a:latin typeface="Abadi" panose="020B0604020104020204"/>
              </a:rPr>
              <a:t>Orbit </a:t>
            </a:r>
            <a:r>
              <a:rPr lang="en-US" sz="2800" dirty="0" smtClean="0">
                <a:latin typeface="Abadi" panose="020B0604020104020204"/>
              </a:rPr>
              <a:t>type; Payload vs </a:t>
            </a:r>
            <a:r>
              <a:rPr lang="en-US" sz="2800" dirty="0">
                <a:latin typeface="Abadi" panose="020B0604020104020204"/>
              </a:rPr>
              <a:t>Orbit type</a:t>
            </a:r>
            <a:endParaRPr lang="en-US" sz="2800" dirty="0" smtClean="0">
              <a:latin typeface="Abadi" panose="020B0604020104020204"/>
            </a:endParaRPr>
          </a:p>
          <a:p>
            <a:pPr marL="457200" lvl="1" indent="0">
              <a:lnSpc>
                <a:spcPct val="100000"/>
              </a:lnSpc>
              <a:spcBef>
                <a:spcPts val="1400"/>
              </a:spcBef>
              <a:buNone/>
            </a:pPr>
            <a:endParaRPr lang="en-US" dirty="0" smtClean="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18834"/>
            <a:ext cx="10515601" cy="4658129"/>
          </a:xfrm>
          <a:prstGeom prst="rect">
            <a:avLst/>
          </a:prstGeom>
        </p:spPr>
        <p:txBody>
          <a:bodyPr lIns="91440" tIns="45720" rIns="91440" bIns="45720" anchor="t"/>
          <a:lstStyle/>
          <a:p>
            <a:pPr>
              <a:lnSpc>
                <a:spcPct val="100000"/>
              </a:lnSpc>
              <a:spcBef>
                <a:spcPts val="1400"/>
              </a:spcBef>
            </a:pPr>
            <a:r>
              <a:rPr lang="en-US" sz="3200" dirty="0" smtClean="0">
                <a:solidFill>
                  <a:schemeClr val="accent3">
                    <a:lumMod val="25000"/>
                  </a:schemeClr>
                </a:solidFill>
                <a:latin typeface="Abadi" panose="020B0604020104020204"/>
              </a:rPr>
              <a:t>Bar chart </a:t>
            </a:r>
          </a:p>
          <a:p>
            <a:pPr lvl="1">
              <a:lnSpc>
                <a:spcPct val="100000"/>
              </a:lnSpc>
              <a:spcBef>
                <a:spcPts val="1400"/>
              </a:spcBef>
            </a:pPr>
            <a:r>
              <a:rPr lang="en-US" sz="3200" dirty="0" smtClean="0">
                <a:latin typeface="Abadi" panose="020B0604020104020204"/>
              </a:rPr>
              <a:t>Success </a:t>
            </a:r>
            <a:r>
              <a:rPr lang="en-US" sz="3200" dirty="0">
                <a:latin typeface="Abadi" panose="020B0604020104020204"/>
              </a:rPr>
              <a:t>rate of each </a:t>
            </a:r>
            <a:r>
              <a:rPr lang="en-US" sz="3200" dirty="0" smtClean="0">
                <a:latin typeface="Abadi" panose="020B0604020104020204"/>
              </a:rPr>
              <a:t>orbit; </a:t>
            </a:r>
            <a:r>
              <a:rPr lang="en-US" sz="3200" dirty="0" smtClean="0">
                <a:solidFill>
                  <a:schemeClr val="accent3">
                    <a:lumMod val="25000"/>
                  </a:schemeClr>
                </a:solidFill>
                <a:latin typeface="Abadi"/>
              </a:rPr>
              <a:t>Flight Number vs </a:t>
            </a:r>
            <a:r>
              <a:rPr lang="en-US" sz="3200" dirty="0">
                <a:solidFill>
                  <a:schemeClr val="accent3">
                    <a:lumMod val="25000"/>
                  </a:schemeClr>
                </a:solidFill>
                <a:latin typeface="Abadi"/>
              </a:rPr>
              <a:t>Orbit </a:t>
            </a:r>
            <a:r>
              <a:rPr lang="en-US" sz="3200" dirty="0" smtClean="0">
                <a:solidFill>
                  <a:schemeClr val="accent3">
                    <a:lumMod val="25000"/>
                  </a:schemeClr>
                </a:solidFill>
                <a:latin typeface="Abadi"/>
              </a:rPr>
              <a:t>type; Launch </a:t>
            </a:r>
            <a:r>
              <a:rPr lang="en-US" sz="3200" dirty="0">
                <a:solidFill>
                  <a:schemeClr val="accent3">
                    <a:lumMod val="25000"/>
                  </a:schemeClr>
                </a:solidFill>
                <a:latin typeface="Abadi"/>
              </a:rPr>
              <a:t>success yearly </a:t>
            </a:r>
            <a:r>
              <a:rPr lang="en-US" sz="3200" dirty="0" smtClean="0">
                <a:solidFill>
                  <a:schemeClr val="accent3">
                    <a:lumMod val="25000"/>
                  </a:schemeClr>
                </a:solidFill>
                <a:latin typeface="Abadi"/>
              </a:rPr>
              <a:t>trend</a:t>
            </a:r>
            <a:endParaRPr lang="en-US" sz="3200" dirty="0">
              <a:solidFill>
                <a:schemeClr val="accent3">
                  <a:lumMod val="25000"/>
                </a:schemeClr>
              </a:solidFill>
              <a:latin typeface="Abadi"/>
            </a:endParaRPr>
          </a:p>
          <a:p>
            <a:pPr>
              <a:lnSpc>
                <a:spcPct val="100000"/>
              </a:lnSpc>
              <a:spcBef>
                <a:spcPts val="1400"/>
              </a:spcBef>
            </a:pPr>
            <a:r>
              <a:rPr lang="en-US" sz="3200" dirty="0" smtClean="0">
                <a:solidFill>
                  <a:schemeClr val="accent3">
                    <a:lumMod val="25000"/>
                  </a:schemeClr>
                </a:solidFill>
                <a:latin typeface="Abadi"/>
              </a:rPr>
              <a:t>Line plot</a:t>
            </a:r>
          </a:p>
          <a:p>
            <a:pPr lvl="1">
              <a:lnSpc>
                <a:spcPct val="100000"/>
              </a:lnSpc>
              <a:spcBef>
                <a:spcPts val="1400"/>
              </a:spcBef>
            </a:pPr>
            <a:r>
              <a:rPr lang="en-US" sz="3200" dirty="0" smtClean="0">
                <a:solidFill>
                  <a:schemeClr val="accent3">
                    <a:lumMod val="25000"/>
                  </a:schemeClr>
                </a:solidFill>
                <a:latin typeface="Abadi"/>
              </a:rPr>
              <a:t>Year vs average success rate</a:t>
            </a:r>
          </a:p>
          <a:p>
            <a:pPr marL="0" indent="0">
              <a:buNone/>
            </a:pPr>
            <a:endParaRPr lang="en-US" u="sng" dirty="0" smtClean="0">
              <a:latin typeface="Abadi" panose="020B0604020104020204"/>
            </a:endParaRPr>
          </a:p>
          <a:p>
            <a:pPr marL="0" indent="0">
              <a:buNone/>
            </a:pPr>
            <a:r>
              <a:rPr lang="en-US" u="sng" dirty="0" smtClean="0">
                <a:latin typeface="Abadi" panose="020B0604020104020204"/>
              </a:rPr>
              <a:t>https</a:t>
            </a:r>
            <a:r>
              <a:rPr lang="en-US" u="sng" dirty="0">
                <a:latin typeface="Abadi" panose="020B0604020104020204"/>
              </a:rPr>
              <a:t>://github.com/Perpetua4/Capstone/blob/main/jupyter-labs-eda-dataviz.ipynb.jupyterlite%20(10).ipynb</a:t>
            </a:r>
            <a:endParaRPr lang="en-US" u="sng" dirty="0">
              <a:latin typeface="Abadi" panose="020B060402010402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34948148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9831"/>
            <a:ext cx="10515601" cy="4608082"/>
          </a:xfrm>
          <a:prstGeom prst="rect">
            <a:avLst/>
          </a:prstGeom>
        </p:spPr>
        <p:txBody>
          <a:bodyPr lIns="91440" tIns="45720" rIns="91440" bIns="45720" anchor="t"/>
          <a:lstStyle/>
          <a:p>
            <a:pPr marL="0" indent="0">
              <a:lnSpc>
                <a:spcPct val="100000"/>
              </a:lnSpc>
              <a:spcBef>
                <a:spcPts val="1400"/>
              </a:spcBef>
              <a:buNone/>
            </a:pPr>
            <a:r>
              <a:rPr lang="en-US" dirty="0" smtClean="0">
                <a:solidFill>
                  <a:schemeClr val="accent3">
                    <a:lumMod val="25000"/>
                  </a:schemeClr>
                </a:solidFill>
                <a:latin typeface="Abadi"/>
              </a:rPr>
              <a:t>SQL </a:t>
            </a:r>
            <a:r>
              <a:rPr lang="en-US" dirty="0">
                <a:solidFill>
                  <a:schemeClr val="accent3">
                    <a:lumMod val="25000"/>
                  </a:schemeClr>
                </a:solidFill>
                <a:latin typeface="Abadi"/>
              </a:rPr>
              <a:t>queries </a:t>
            </a:r>
            <a:r>
              <a:rPr lang="en-US" dirty="0" smtClean="0">
                <a:solidFill>
                  <a:schemeClr val="accent3">
                    <a:lumMod val="25000"/>
                  </a:schemeClr>
                </a:solidFill>
                <a:latin typeface="Abadi"/>
              </a:rPr>
              <a:t> performed </a:t>
            </a:r>
            <a:r>
              <a:rPr lang="en-US" dirty="0" smtClean="0">
                <a:solidFill>
                  <a:schemeClr val="accent3">
                    <a:lumMod val="25000"/>
                  </a:schemeClr>
                </a:solidFill>
                <a:latin typeface="Abadi"/>
              </a:rPr>
              <a:t>are as follows:</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a:t>
            </a:r>
            <a:r>
              <a:rPr lang="en-US" sz="2400" dirty="0" err="1">
                <a:solidFill>
                  <a:schemeClr val="accent3">
                    <a:lumMod val="25000"/>
                  </a:schemeClr>
                </a:solidFill>
                <a:latin typeface="Abadi" panose="020B0604020104020204" pitchFamily="34" charset="0"/>
              </a:rPr>
              <a:t>sql</a:t>
            </a:r>
            <a:r>
              <a:rPr lang="en-US" sz="2400" dirty="0">
                <a:solidFill>
                  <a:schemeClr val="accent3">
                    <a:lumMod val="25000"/>
                  </a:schemeClr>
                </a:solidFill>
                <a:latin typeface="Abadi" panose="020B0604020104020204" pitchFamily="34" charset="0"/>
              </a:rPr>
              <a:t> SELECT DISTINCT </a:t>
            </a:r>
            <a:r>
              <a:rPr lang="en-US" sz="2400" dirty="0" err="1">
                <a:solidFill>
                  <a:schemeClr val="accent3">
                    <a:lumMod val="25000"/>
                  </a:schemeClr>
                </a:solidFill>
                <a:latin typeface="Abadi" panose="020B0604020104020204" pitchFamily="34" charset="0"/>
              </a:rPr>
              <a:t>Launch_Site</a:t>
            </a:r>
            <a:r>
              <a:rPr lang="en-US" sz="2400" dirty="0">
                <a:solidFill>
                  <a:schemeClr val="accent3">
                    <a:lumMod val="25000"/>
                  </a:schemeClr>
                </a:solidFill>
                <a:latin typeface="Abadi" panose="020B0604020104020204" pitchFamily="34" charset="0"/>
              </a:rPr>
              <a:t> FROM SPACEXTABLE</a:t>
            </a:r>
            <a:r>
              <a:rPr lang="en-US" sz="2400" dirty="0" smtClean="0">
                <a:solidFill>
                  <a:schemeClr val="accent3">
                    <a:lumMod val="25000"/>
                  </a:schemeClr>
                </a:solidFill>
                <a:latin typeface="Abadi" panose="020B0604020104020204" pitchFamily="34" charset="0"/>
              </a:rPr>
              <a:t>;</a:t>
            </a:r>
          </a:p>
          <a:p>
            <a:pPr marL="457200" indent="-457200">
              <a:lnSpc>
                <a:spcPct val="100000"/>
              </a:lnSpc>
              <a:spcBef>
                <a:spcPts val="1400"/>
              </a:spcBef>
              <a:buFont typeface="+mj-lt"/>
              <a:buAutoNum type="arabicPeriod"/>
            </a:pPr>
            <a:r>
              <a:rPr lang="en-US" sz="2400" dirty="0">
                <a:solidFill>
                  <a:schemeClr val="accent3">
                    <a:lumMod val="25000"/>
                  </a:schemeClr>
                </a:solidFill>
                <a:latin typeface="Abadi" panose="020B0604020104020204" pitchFamily="34" charset="0"/>
              </a:rPr>
              <a:t>%</a:t>
            </a:r>
            <a:r>
              <a:rPr lang="en-US" sz="2400" dirty="0" err="1">
                <a:solidFill>
                  <a:schemeClr val="accent3">
                    <a:lumMod val="25000"/>
                  </a:schemeClr>
                </a:solidFill>
                <a:latin typeface="Abadi" panose="020B0604020104020204" pitchFamily="34" charset="0"/>
              </a:rPr>
              <a:t>sql</a:t>
            </a:r>
            <a:r>
              <a:rPr lang="en-US" sz="2400" dirty="0">
                <a:solidFill>
                  <a:schemeClr val="accent3">
                    <a:lumMod val="25000"/>
                  </a:schemeClr>
                </a:solidFill>
                <a:latin typeface="Abadi" panose="020B0604020104020204" pitchFamily="34" charset="0"/>
              </a:rPr>
              <a:t> select * from SPACEXTABLE WHERE </a:t>
            </a:r>
            <a:r>
              <a:rPr lang="en-US" sz="2400" dirty="0" err="1">
                <a:solidFill>
                  <a:schemeClr val="accent3">
                    <a:lumMod val="25000"/>
                  </a:schemeClr>
                </a:solidFill>
                <a:latin typeface="Abadi" panose="020B0604020104020204" pitchFamily="34" charset="0"/>
              </a:rPr>
              <a:t>Launch_Site</a:t>
            </a:r>
            <a:r>
              <a:rPr lang="en-US" sz="2400" dirty="0">
                <a:solidFill>
                  <a:schemeClr val="accent3">
                    <a:lumMod val="25000"/>
                  </a:schemeClr>
                </a:solidFill>
                <a:latin typeface="Abadi" panose="020B0604020104020204" pitchFamily="34" charset="0"/>
              </a:rPr>
              <a:t> like 'CCA%' limit 5</a:t>
            </a:r>
            <a:r>
              <a:rPr lang="en-US" sz="2400" dirty="0" smtClean="0">
                <a:solidFill>
                  <a:schemeClr val="accent3">
                    <a:lumMod val="25000"/>
                  </a:schemeClr>
                </a:solidFill>
                <a:latin typeface="Abadi" panose="020B0604020104020204" pitchFamily="34" charset="0"/>
              </a:rPr>
              <a:t>;</a:t>
            </a:r>
          </a:p>
          <a:p>
            <a:pPr marL="457200" indent="-457200">
              <a:lnSpc>
                <a:spcPct val="100000"/>
              </a:lnSpc>
              <a:spcBef>
                <a:spcPts val="1400"/>
              </a:spcBef>
              <a:buFont typeface="+mj-lt"/>
              <a:buAutoNum type="arabicPeriod"/>
            </a:pPr>
            <a:r>
              <a:rPr lang="en-US" sz="2400" dirty="0">
                <a:solidFill>
                  <a:schemeClr val="accent3">
                    <a:lumMod val="25000"/>
                  </a:schemeClr>
                </a:solidFill>
                <a:latin typeface="Abadi" panose="020B0604020104020204" pitchFamily="34" charset="0"/>
              </a:rPr>
              <a:t>%</a:t>
            </a:r>
            <a:r>
              <a:rPr lang="en-US" sz="2400" dirty="0" err="1">
                <a:solidFill>
                  <a:schemeClr val="accent3">
                    <a:lumMod val="25000"/>
                  </a:schemeClr>
                </a:solidFill>
                <a:latin typeface="Abadi" panose="020B0604020104020204" pitchFamily="34" charset="0"/>
              </a:rPr>
              <a:t>sql</a:t>
            </a:r>
            <a:r>
              <a:rPr lang="en-US" sz="2400" dirty="0">
                <a:solidFill>
                  <a:schemeClr val="accent3">
                    <a:lumMod val="25000"/>
                  </a:schemeClr>
                </a:solidFill>
                <a:latin typeface="Abadi" panose="020B0604020104020204" pitchFamily="34" charset="0"/>
              </a:rPr>
              <a:t> select sum(PAYLOAD_MASS__KG_) from SPACEXTABLE where Customer = 'NASA (CRS</a:t>
            </a:r>
            <a:r>
              <a:rPr lang="en-US" sz="2400" dirty="0" smtClean="0">
                <a:solidFill>
                  <a:schemeClr val="accent3">
                    <a:lumMod val="25000"/>
                  </a:schemeClr>
                </a:solidFill>
                <a:latin typeface="Abadi" panose="020B0604020104020204" pitchFamily="34" charset="0"/>
              </a:rPr>
              <a:t>)';</a:t>
            </a:r>
          </a:p>
          <a:p>
            <a:pPr marL="457200" indent="-457200">
              <a:lnSpc>
                <a:spcPct val="100000"/>
              </a:lnSpc>
              <a:spcBef>
                <a:spcPts val="1400"/>
              </a:spcBef>
              <a:buFont typeface="+mj-lt"/>
              <a:buAutoNum type="arabicPeriod"/>
            </a:pPr>
            <a:r>
              <a:rPr lang="en-US" sz="2400" dirty="0">
                <a:solidFill>
                  <a:schemeClr val="accent3">
                    <a:lumMod val="25000"/>
                  </a:schemeClr>
                </a:solidFill>
                <a:latin typeface="Abadi" panose="020B0604020104020204" pitchFamily="34" charset="0"/>
              </a:rPr>
              <a:t>%</a:t>
            </a:r>
            <a:r>
              <a:rPr lang="en-US" sz="2400" dirty="0" err="1">
                <a:solidFill>
                  <a:schemeClr val="accent3">
                    <a:lumMod val="25000"/>
                  </a:schemeClr>
                </a:solidFill>
                <a:latin typeface="Abadi" panose="020B0604020104020204" pitchFamily="34" charset="0"/>
              </a:rPr>
              <a:t>sql</a:t>
            </a:r>
            <a:r>
              <a:rPr lang="en-US" sz="2400" dirty="0">
                <a:solidFill>
                  <a:schemeClr val="accent3">
                    <a:lumMod val="25000"/>
                  </a:schemeClr>
                </a:solidFill>
                <a:latin typeface="Abadi" panose="020B0604020104020204" pitchFamily="34" charset="0"/>
              </a:rPr>
              <a:t> select </a:t>
            </a:r>
            <a:r>
              <a:rPr lang="en-US" sz="2400" dirty="0" err="1">
                <a:solidFill>
                  <a:schemeClr val="accent3">
                    <a:lumMod val="25000"/>
                  </a:schemeClr>
                </a:solidFill>
                <a:latin typeface="Abadi" panose="020B0604020104020204" pitchFamily="34" charset="0"/>
              </a:rPr>
              <a:t>avg</a:t>
            </a:r>
            <a:r>
              <a:rPr lang="en-US" sz="2400" dirty="0">
                <a:solidFill>
                  <a:schemeClr val="accent3">
                    <a:lumMod val="25000"/>
                  </a:schemeClr>
                </a:solidFill>
                <a:latin typeface="Abadi" panose="020B0604020104020204" pitchFamily="34" charset="0"/>
              </a:rPr>
              <a:t>(PAYLOAD_MASS__KG_) from SPACEXTABLE where </a:t>
            </a:r>
            <a:r>
              <a:rPr lang="en-US" sz="2400" dirty="0" err="1">
                <a:solidFill>
                  <a:schemeClr val="accent3">
                    <a:lumMod val="25000"/>
                  </a:schemeClr>
                </a:solidFill>
                <a:latin typeface="Abadi" panose="020B0604020104020204" pitchFamily="34" charset="0"/>
              </a:rPr>
              <a:t>Booster_Version</a:t>
            </a:r>
            <a:r>
              <a:rPr lang="en-US" sz="2400" dirty="0">
                <a:solidFill>
                  <a:schemeClr val="accent3">
                    <a:lumMod val="25000"/>
                  </a:schemeClr>
                </a:solidFill>
                <a:latin typeface="Abadi" panose="020B0604020104020204" pitchFamily="34" charset="0"/>
              </a:rPr>
              <a:t> = 'F9 v1.1</a:t>
            </a:r>
            <a:r>
              <a:rPr lang="en-US" sz="2400" dirty="0" smtClean="0">
                <a:solidFill>
                  <a:schemeClr val="accent3">
                    <a:lumMod val="25000"/>
                  </a:schemeClr>
                </a:solidFill>
                <a:latin typeface="Abadi" panose="020B0604020104020204" pitchFamily="34" charset="0"/>
              </a:rPr>
              <a:t>';</a:t>
            </a:r>
          </a:p>
          <a:p>
            <a:pPr marL="457200" indent="-457200">
              <a:lnSpc>
                <a:spcPct val="100000"/>
              </a:lnSpc>
              <a:spcBef>
                <a:spcPts val="1400"/>
              </a:spcBef>
              <a:buFont typeface="+mj-lt"/>
              <a:buAutoNum type="arabicPeriod"/>
            </a:pPr>
            <a:r>
              <a:rPr lang="en-US" sz="2400" dirty="0">
                <a:solidFill>
                  <a:schemeClr val="accent3">
                    <a:lumMod val="25000"/>
                  </a:schemeClr>
                </a:solidFill>
                <a:latin typeface="Abadi" panose="020B0604020104020204" pitchFamily="34" charset="0"/>
              </a:rPr>
              <a:t>%</a:t>
            </a:r>
            <a:r>
              <a:rPr lang="en-US" sz="2400" dirty="0" err="1">
                <a:solidFill>
                  <a:schemeClr val="accent3">
                    <a:lumMod val="25000"/>
                  </a:schemeClr>
                </a:solidFill>
                <a:latin typeface="Abadi" panose="020B0604020104020204" pitchFamily="34" charset="0"/>
              </a:rPr>
              <a:t>sql</a:t>
            </a:r>
            <a:r>
              <a:rPr lang="en-US" sz="2400" dirty="0">
                <a:solidFill>
                  <a:schemeClr val="accent3">
                    <a:lumMod val="25000"/>
                  </a:schemeClr>
                </a:solidFill>
                <a:latin typeface="Abadi" panose="020B0604020104020204" pitchFamily="34" charset="0"/>
              </a:rPr>
              <a:t> select min(Date) from SPACEXTABLE where </a:t>
            </a:r>
            <a:r>
              <a:rPr lang="en-US" sz="2400" dirty="0" err="1">
                <a:solidFill>
                  <a:schemeClr val="accent3">
                    <a:lumMod val="25000"/>
                  </a:schemeClr>
                </a:solidFill>
                <a:latin typeface="Abadi" panose="020B0604020104020204" pitchFamily="34" charset="0"/>
              </a:rPr>
              <a:t>Landing_Outcome</a:t>
            </a:r>
            <a:r>
              <a:rPr lang="en-US" sz="2400" dirty="0">
                <a:solidFill>
                  <a:schemeClr val="accent3">
                    <a:lumMod val="25000"/>
                  </a:schemeClr>
                </a:solidFill>
                <a:latin typeface="Abadi" panose="020B0604020104020204" pitchFamily="34" charset="0"/>
              </a:rPr>
              <a:t> = 'Success (ground pad)';</a:t>
            </a:r>
            <a:endParaRPr lang="en-US" sz="24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63851"/>
            <a:ext cx="10295780" cy="4897464"/>
          </a:xfrm>
          <a:prstGeom prst="rect">
            <a:avLst/>
          </a:prstGeom>
        </p:spPr>
        <p:txBody>
          <a:bodyPr lIns="91440" tIns="45720" rIns="91440" bIns="45720" anchor="t"/>
          <a:lstStyle/>
          <a:p>
            <a:pPr marL="457200" indent="-457200">
              <a:lnSpc>
                <a:spcPct val="100000"/>
              </a:lnSpc>
              <a:spcBef>
                <a:spcPts val="1400"/>
              </a:spcBef>
              <a:buFont typeface="+mj-lt"/>
              <a:buAutoNum type="arabicPeriod" startAt="6"/>
            </a:pPr>
            <a:r>
              <a:rPr lang="en-US" sz="2200" dirty="0" smtClean="0">
                <a:solidFill>
                  <a:schemeClr val="accent3">
                    <a:lumMod val="25000"/>
                  </a:schemeClr>
                </a:solidFill>
                <a:latin typeface="Abadi" panose="020B0604020104020204" pitchFamily="34" charset="0"/>
              </a:rPr>
              <a:t>%</a:t>
            </a:r>
            <a:r>
              <a:rPr lang="en-US" sz="2200" dirty="0" err="1" smtClean="0">
                <a:solidFill>
                  <a:schemeClr val="accent3">
                    <a:lumMod val="25000"/>
                  </a:schemeClr>
                </a:solidFill>
                <a:latin typeface="Abadi" panose="020B0604020104020204" pitchFamily="34" charset="0"/>
              </a:rPr>
              <a:t>sql</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from SPACEXTABLE where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(drone ship)' and PAYLOAD_MASS__KG_ &gt;4000 and PAYLOAD_MASS__</a:t>
            </a:r>
            <a:r>
              <a:rPr lang="en-US" sz="2200" dirty="0" smtClean="0">
                <a:solidFill>
                  <a:schemeClr val="accent3">
                    <a:lumMod val="25000"/>
                  </a:schemeClr>
                </a:solidFill>
                <a:latin typeface="Abadi" panose="020B0604020104020204" pitchFamily="34" charset="0"/>
              </a:rPr>
              <a:t>K</a:t>
            </a:r>
          </a:p>
          <a:p>
            <a:pPr marL="457200" indent="-457200">
              <a:lnSpc>
                <a:spcPct val="100000"/>
              </a:lnSpc>
              <a:spcBef>
                <a:spcPts val="1400"/>
              </a:spcBef>
              <a:buFont typeface="+mj-lt"/>
              <a:buAutoNum type="arabicPeriod" startAt="6"/>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Count (*) as Total from SPACEXTABLE group by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having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like 'success%' or </a:t>
            </a:r>
            <a:r>
              <a:rPr lang="en-US" sz="2200" dirty="0" err="1" smtClean="0">
                <a:solidFill>
                  <a:schemeClr val="accent3">
                    <a:lumMod val="25000"/>
                  </a:schemeClr>
                </a:solidFill>
                <a:latin typeface="Abadi" panose="020B0604020104020204" pitchFamily="34" charset="0"/>
              </a:rPr>
              <a:t>Missi</a:t>
            </a:r>
            <a:endParaRPr lang="en-US" sz="2200" dirty="0" smtClean="0">
              <a:solidFill>
                <a:schemeClr val="accent3">
                  <a:lumMod val="25000"/>
                </a:schemeClr>
              </a:solidFill>
              <a:latin typeface="Abadi" panose="020B0604020104020204" pitchFamily="34" charset="0"/>
            </a:endParaRPr>
          </a:p>
          <a:p>
            <a:pPr marL="457200" indent="-457200">
              <a:lnSpc>
                <a:spcPct val="100000"/>
              </a:lnSpc>
              <a:spcBef>
                <a:spcPts val="1400"/>
              </a:spcBef>
              <a:buFont typeface="+mj-lt"/>
              <a:buAutoNum type="arabicPeriod" startAt="6"/>
            </a:pPr>
            <a:r>
              <a:rPr lang="en-US" sz="2200" dirty="0" smtClean="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from SPACEXTABLE where PAYLOAD_MASS__KG_ = (select max(PAYLOAD_MASS__KG_) from SPACEXTABLE</a:t>
            </a:r>
            <a:r>
              <a:rPr lang="en-US" sz="2200" dirty="0" smtClean="0">
                <a:solidFill>
                  <a:schemeClr val="accent3">
                    <a:lumMod val="25000"/>
                  </a:schemeClr>
                </a:solidFill>
                <a:latin typeface="Abadi" panose="020B0604020104020204" pitchFamily="34" charset="0"/>
              </a:rPr>
              <a:t>);</a:t>
            </a:r>
          </a:p>
          <a:p>
            <a:pPr marL="457200" indent="-457200">
              <a:lnSpc>
                <a:spcPct val="100000"/>
              </a:lnSpc>
              <a:spcBef>
                <a:spcPts val="1400"/>
              </a:spcBef>
              <a:buFont typeface="+mj-lt"/>
              <a:buAutoNum type="arabicPeriod" startAt="6"/>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t>
            </a:r>
            <a:r>
              <a:rPr lang="en-US" sz="2200" dirty="0" err="1">
                <a:solidFill>
                  <a:schemeClr val="accent3">
                    <a:lumMod val="25000"/>
                  </a:schemeClr>
                </a:solidFill>
                <a:latin typeface="Abadi" panose="020B0604020104020204" pitchFamily="34" charset="0"/>
              </a:rPr>
              <a:t>Date,substr</a:t>
            </a:r>
            <a:r>
              <a:rPr lang="en-US" sz="2200" dirty="0">
                <a:solidFill>
                  <a:schemeClr val="accent3">
                    <a:lumMod val="25000"/>
                  </a:schemeClr>
                </a:solidFill>
                <a:latin typeface="Abadi" panose="020B0604020104020204" pitchFamily="34" charset="0"/>
              </a:rPr>
              <a:t>(Date,6,2) as month,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SPACEXTABLE where </a:t>
            </a:r>
            <a:r>
              <a:rPr lang="en-US" sz="2200" dirty="0" err="1">
                <a:solidFill>
                  <a:schemeClr val="accent3">
                    <a:lumMod val="25000"/>
                  </a:schemeClr>
                </a:solidFill>
                <a:latin typeface="Abadi" panose="020B0604020104020204" pitchFamily="34" charset="0"/>
              </a:rPr>
              <a:t>substr</a:t>
            </a:r>
            <a:r>
              <a:rPr lang="en-US" sz="2200" dirty="0">
                <a:solidFill>
                  <a:schemeClr val="accent3">
                    <a:lumMod val="25000"/>
                  </a:schemeClr>
                </a:solidFill>
                <a:latin typeface="Abadi" panose="020B0604020104020204" pitchFamily="34" charset="0"/>
              </a:rPr>
              <a:t>(Date,0,5)=</a:t>
            </a:r>
            <a:r>
              <a:rPr lang="en-US" sz="2200" dirty="0" smtClean="0">
                <a:solidFill>
                  <a:schemeClr val="accent3">
                    <a:lumMod val="25000"/>
                  </a:schemeClr>
                </a:solidFill>
                <a:latin typeface="Abadi" panose="020B0604020104020204" pitchFamily="34" charset="0"/>
              </a:rPr>
              <a:t>'2015</a:t>
            </a:r>
          </a:p>
          <a:p>
            <a:pPr marL="0" indent="0" algn="just">
              <a:lnSpc>
                <a:spcPct val="100000"/>
              </a:lnSpc>
              <a:spcBef>
                <a:spcPts val="1400"/>
              </a:spcBef>
              <a:buNone/>
            </a:pPr>
            <a:r>
              <a:rPr lang="en-US" sz="1800" u="sng" dirty="0">
                <a:solidFill>
                  <a:schemeClr val="accent3">
                    <a:lumMod val="25000"/>
                  </a:schemeClr>
                </a:solidFill>
                <a:latin typeface="Abadi" panose="020B0604020104020204" pitchFamily="34" charset="0"/>
              </a:rPr>
              <a:t>https://github.com/Perpetua4/Capstone/blob/main/jupyter-labs-eda-sql-coursera_sqllite%20(2).ipynb</a:t>
            </a: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2261727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49831"/>
            <a:ext cx="10447411" cy="4676561"/>
          </a:xfrm>
          <a:prstGeom prst="rect">
            <a:avLst/>
          </a:prstGeom>
        </p:spPr>
        <p:txBody>
          <a:bodyPr>
            <a:normAutofit lnSpcReduction="10000"/>
          </a:bodyPr>
          <a:lstStyle/>
          <a:p>
            <a:pPr marL="0" indent="0">
              <a:lnSpc>
                <a:spcPct val="100000"/>
              </a:lnSpc>
              <a:spcBef>
                <a:spcPts val="1400"/>
              </a:spcBef>
              <a:buNone/>
            </a:pPr>
            <a:r>
              <a:rPr lang="en-US" sz="3200" dirty="0" smtClean="0">
                <a:solidFill>
                  <a:schemeClr val="accent3">
                    <a:lumMod val="25000"/>
                  </a:schemeClr>
                </a:solidFill>
                <a:latin typeface="Abadi" panose="020B0604020104020204" pitchFamily="34" charset="0"/>
              </a:rPr>
              <a:t>Map </a:t>
            </a:r>
            <a:r>
              <a:rPr lang="en-US" sz="3200" dirty="0">
                <a:solidFill>
                  <a:schemeClr val="accent3">
                    <a:lumMod val="25000"/>
                  </a:schemeClr>
                </a:solidFill>
                <a:latin typeface="Abadi" panose="020B0604020104020204" pitchFamily="34" charset="0"/>
              </a:rPr>
              <a:t>objects </a:t>
            </a:r>
            <a:r>
              <a:rPr lang="en-US" sz="3200" dirty="0" smtClean="0">
                <a:solidFill>
                  <a:schemeClr val="accent3">
                    <a:lumMod val="25000"/>
                  </a:schemeClr>
                </a:solidFill>
                <a:latin typeface="Abadi" panose="020B0604020104020204" pitchFamily="34" charset="0"/>
              </a:rPr>
              <a:t>created </a:t>
            </a:r>
            <a:r>
              <a:rPr lang="en-US" sz="3200" dirty="0">
                <a:solidFill>
                  <a:schemeClr val="accent3">
                    <a:lumMod val="25000"/>
                  </a:schemeClr>
                </a:solidFill>
                <a:latin typeface="Abadi" panose="020B0604020104020204" pitchFamily="34" charset="0"/>
              </a:rPr>
              <a:t>and added to a folium </a:t>
            </a:r>
            <a:r>
              <a:rPr lang="en-US" sz="3200" dirty="0" smtClean="0">
                <a:solidFill>
                  <a:schemeClr val="accent3">
                    <a:lumMod val="25000"/>
                  </a:schemeClr>
                </a:solidFill>
                <a:latin typeface="Abadi" panose="020B0604020104020204" pitchFamily="34" charset="0"/>
              </a:rPr>
              <a:t>map, include</a:t>
            </a:r>
          </a:p>
          <a:p>
            <a:pPr>
              <a:lnSpc>
                <a:spcPct val="100000"/>
              </a:lnSpc>
              <a:spcBef>
                <a:spcPts val="1400"/>
              </a:spcBef>
            </a:pPr>
            <a:r>
              <a:rPr lang="en-US" dirty="0" smtClean="0">
                <a:solidFill>
                  <a:schemeClr val="accent3">
                    <a:lumMod val="25000"/>
                  </a:schemeClr>
                </a:solidFill>
                <a:latin typeface="Abadi" panose="020B0604020104020204" pitchFamily="34" charset="0"/>
              </a:rPr>
              <a:t>Markers - to </a:t>
            </a:r>
            <a:r>
              <a:rPr lang="en-US" dirty="0">
                <a:solidFill>
                  <a:schemeClr val="accent3">
                    <a:lumMod val="25000"/>
                  </a:schemeClr>
                </a:solidFill>
                <a:latin typeface="Abadi" panose="020B0604020104020204" pitchFamily="34" charset="0"/>
              </a:rPr>
              <a:t>indicate specific locations </a:t>
            </a:r>
            <a:r>
              <a:rPr lang="en-US" dirty="0" smtClean="0">
                <a:solidFill>
                  <a:schemeClr val="accent3">
                    <a:lumMod val="25000"/>
                  </a:schemeClr>
                </a:solidFill>
                <a:latin typeface="Abadi" panose="020B0604020104020204" pitchFamily="34" charset="0"/>
              </a:rPr>
              <a:t>of launch sites on the site map</a:t>
            </a:r>
          </a:p>
          <a:p>
            <a:pPr>
              <a:lnSpc>
                <a:spcPct val="100000"/>
              </a:lnSpc>
              <a:spcBef>
                <a:spcPts val="1400"/>
              </a:spcBef>
            </a:pPr>
            <a:r>
              <a:rPr lang="en-US" dirty="0" smtClean="0">
                <a:solidFill>
                  <a:schemeClr val="accent3">
                    <a:lumMod val="25000"/>
                  </a:schemeClr>
                </a:solidFill>
                <a:latin typeface="Abadi" panose="020B0604020104020204" pitchFamily="34" charset="0"/>
              </a:rPr>
              <a:t>Circles </a:t>
            </a:r>
            <a:r>
              <a:rPr lang="en-US" dirty="0">
                <a:solidFill>
                  <a:schemeClr val="accent3">
                    <a:lumMod val="25000"/>
                  </a:schemeClr>
                </a:solidFill>
                <a:latin typeface="Abadi" panose="020B0604020104020204" pitchFamily="34" charset="0"/>
              </a:rPr>
              <a:t>- </a:t>
            </a:r>
            <a:r>
              <a:rPr lang="en-US" dirty="0" smtClean="0">
                <a:solidFill>
                  <a:schemeClr val="accent3">
                    <a:lumMod val="25000"/>
                  </a:schemeClr>
                </a:solidFill>
                <a:latin typeface="Abadi" panose="020B0604020104020204" pitchFamily="34" charset="0"/>
              </a:rPr>
              <a:t> to add </a:t>
            </a:r>
            <a:r>
              <a:rPr lang="en-US" dirty="0">
                <a:solidFill>
                  <a:schemeClr val="accent3">
                    <a:lumMod val="25000"/>
                  </a:schemeClr>
                </a:solidFill>
                <a:latin typeface="Abadi" panose="020B0604020104020204" pitchFamily="34" charset="0"/>
              </a:rPr>
              <a:t>a highlighted circle area with a text label on a specific coordinate.</a:t>
            </a:r>
            <a:endParaRPr lang="en-US" dirty="0" smtClean="0">
              <a:solidFill>
                <a:schemeClr val="accent3">
                  <a:lumMod val="25000"/>
                </a:schemeClr>
              </a:solidFill>
              <a:latin typeface="Abadi" panose="020B0604020104020204" pitchFamily="34" charset="0"/>
            </a:endParaRPr>
          </a:p>
          <a:p>
            <a:pPr>
              <a:lnSpc>
                <a:spcPct val="100000"/>
              </a:lnSpc>
              <a:spcBef>
                <a:spcPts val="1400"/>
              </a:spcBef>
            </a:pPr>
            <a:r>
              <a:rPr lang="en-US" dirty="0">
                <a:solidFill>
                  <a:schemeClr val="accent3">
                    <a:lumMod val="25000"/>
                  </a:schemeClr>
                </a:solidFill>
                <a:latin typeface="Abadi" panose="020B0604020104020204" pitchFamily="34" charset="0"/>
              </a:rPr>
              <a:t>Lines </a:t>
            </a:r>
            <a:r>
              <a:rPr lang="en-US" dirty="0" smtClean="0">
                <a:solidFill>
                  <a:schemeClr val="accent3">
                    <a:lumMod val="25000"/>
                  </a:schemeClr>
                </a:solidFill>
                <a:latin typeface="Abadi" panose="020B0604020104020204" pitchFamily="34" charset="0"/>
              </a:rPr>
              <a:t>- connect launch sites to specific locations such as railways, coastlines etc. on the site map</a:t>
            </a:r>
            <a:r>
              <a:rPr lang="en-US" sz="2400" dirty="0" smtClean="0">
                <a:solidFill>
                  <a:schemeClr val="accent3">
                    <a:lumMod val="25000"/>
                  </a:schemeClr>
                </a:solidFill>
                <a:latin typeface="Abadi" panose="020B0604020104020204" pitchFamily="34" charset="0"/>
              </a:rPr>
              <a:t>.</a:t>
            </a:r>
          </a:p>
          <a:p>
            <a:pPr>
              <a:lnSpc>
                <a:spcPct val="100000"/>
              </a:lnSpc>
              <a:spcBef>
                <a:spcPts val="1400"/>
              </a:spcBef>
            </a:pPr>
            <a:endParaRPr lang="en-US" sz="20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u="sng" dirty="0" smtClean="0">
                <a:solidFill>
                  <a:schemeClr val="accent3">
                    <a:lumMod val="25000"/>
                  </a:schemeClr>
                </a:solidFill>
                <a:latin typeface="Abadi" panose="020B0604020104020204" pitchFamily="34" charset="0"/>
              </a:rPr>
              <a:t>https</a:t>
            </a:r>
            <a:r>
              <a:rPr lang="en-US" sz="2200" u="sng" dirty="0">
                <a:solidFill>
                  <a:schemeClr val="accent3">
                    <a:lumMod val="25000"/>
                  </a:schemeClr>
                </a:solidFill>
                <a:latin typeface="Abadi" panose="020B0604020104020204" pitchFamily="34" charset="0"/>
              </a:rPr>
              <a:t>://github.com/Perpetua4/Capstone/blob/main/lab_jupyter_launch_site_location.jupyterlite.ipynb</a:t>
            </a:r>
            <a:endParaRPr lang="en-US" sz="2200" u="sng"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9831"/>
            <a:ext cx="10373271" cy="4627132"/>
          </a:xfrm>
          <a:prstGeom prst="rect">
            <a:avLst/>
          </a:prstGeom>
        </p:spPr>
        <p:txBody>
          <a:bodyPr vert="horz" lIns="91440" tIns="45720" rIns="91440" bIns="45720" rtlCol="0" anchor="t">
            <a:normAutofit/>
          </a:bodyPr>
          <a:lstStyle/>
          <a:p>
            <a:pPr marL="0" indent="0">
              <a:lnSpc>
                <a:spcPct val="100000"/>
              </a:lnSpc>
              <a:spcBef>
                <a:spcPts val="1400"/>
              </a:spcBef>
              <a:buNone/>
            </a:pPr>
            <a:r>
              <a:rPr lang="en-US" sz="3200" dirty="0" smtClean="0">
                <a:solidFill>
                  <a:schemeClr val="accent3">
                    <a:lumMod val="25000"/>
                  </a:schemeClr>
                </a:solidFill>
                <a:latin typeface="Abadi" panose="020B0604020104020204" pitchFamily="34" charset="0"/>
              </a:rPr>
              <a:t>Plots/graphs </a:t>
            </a:r>
            <a:r>
              <a:rPr lang="en-US" sz="3200" dirty="0">
                <a:solidFill>
                  <a:schemeClr val="accent3">
                    <a:lumMod val="25000"/>
                  </a:schemeClr>
                </a:solidFill>
                <a:latin typeface="Abadi" panose="020B0604020104020204" pitchFamily="34" charset="0"/>
              </a:rPr>
              <a:t>and </a:t>
            </a:r>
            <a:r>
              <a:rPr lang="en-US" sz="3200" dirty="0" smtClean="0">
                <a:solidFill>
                  <a:schemeClr val="accent3">
                    <a:lumMod val="25000"/>
                  </a:schemeClr>
                </a:solidFill>
                <a:latin typeface="Abadi" panose="020B0604020104020204" pitchFamily="34" charset="0"/>
              </a:rPr>
              <a:t>interactions added to the dashboard include:</a:t>
            </a:r>
          </a:p>
          <a:p>
            <a:pPr marL="0" indent="0">
              <a:lnSpc>
                <a:spcPct val="100000"/>
              </a:lnSpc>
              <a:spcBef>
                <a:spcPts val="1400"/>
              </a:spcBef>
              <a:buNone/>
            </a:pPr>
            <a:r>
              <a:rPr lang="en-US" sz="3200" u="sng" dirty="0" smtClean="0">
                <a:solidFill>
                  <a:schemeClr val="accent3">
                    <a:lumMod val="25000"/>
                  </a:schemeClr>
                </a:solidFill>
                <a:latin typeface="Abadi" panose="020B0604020104020204" pitchFamily="34" charset="0"/>
              </a:rPr>
              <a:t>Plots/graphs</a:t>
            </a:r>
            <a:endParaRPr lang="en-US" sz="3200" u="sng" dirty="0" smtClean="0">
              <a:solidFill>
                <a:schemeClr val="accent3">
                  <a:lumMod val="25000"/>
                </a:schemeClr>
              </a:solidFill>
              <a:latin typeface="Abadi" panose="020B0604020104020204" pitchFamily="34" charset="0"/>
            </a:endParaRPr>
          </a:p>
          <a:p>
            <a:pPr lvl="1">
              <a:lnSpc>
                <a:spcPct val="100000"/>
              </a:lnSpc>
              <a:spcBef>
                <a:spcPts val="1400"/>
              </a:spcBef>
            </a:pPr>
            <a:r>
              <a:rPr lang="en-US" sz="3200" dirty="0" smtClean="0">
                <a:solidFill>
                  <a:schemeClr val="accent3">
                    <a:lumMod val="25000"/>
                  </a:schemeClr>
                </a:solidFill>
                <a:latin typeface="Abadi" panose="020B0604020104020204" pitchFamily="34" charset="0"/>
              </a:rPr>
              <a:t>Success-pie-chart: </a:t>
            </a:r>
            <a:r>
              <a:rPr lang="en-US" sz="3200" dirty="0">
                <a:solidFill>
                  <a:schemeClr val="accent3">
                    <a:lumMod val="25000"/>
                  </a:schemeClr>
                </a:solidFill>
                <a:latin typeface="Abadi" panose="020B0604020104020204" pitchFamily="34" charset="0"/>
              </a:rPr>
              <a:t>This chart displays the total successful launches</a:t>
            </a:r>
            <a:r>
              <a:rPr lang="en-US" sz="3200" dirty="0" smtClean="0">
                <a:solidFill>
                  <a:schemeClr val="accent3">
                    <a:lumMod val="25000"/>
                  </a:schemeClr>
                </a:solidFill>
                <a:latin typeface="Abadi" panose="020B0604020104020204" pitchFamily="34" charset="0"/>
              </a:rPr>
              <a:t>.</a:t>
            </a:r>
            <a:endParaRPr lang="en-US" sz="3200" dirty="0">
              <a:solidFill>
                <a:schemeClr val="accent3">
                  <a:lumMod val="25000"/>
                </a:schemeClr>
              </a:solidFill>
              <a:latin typeface="Abadi" panose="020B0604020104020204" pitchFamily="34" charset="0"/>
            </a:endParaRPr>
          </a:p>
          <a:p>
            <a:pPr lvl="1">
              <a:lnSpc>
                <a:spcPct val="100000"/>
              </a:lnSpc>
              <a:spcBef>
                <a:spcPts val="1400"/>
              </a:spcBef>
            </a:pPr>
            <a:r>
              <a:rPr lang="en-US" sz="3200" dirty="0" smtClean="0">
                <a:solidFill>
                  <a:schemeClr val="accent3">
                    <a:lumMod val="25000"/>
                  </a:schemeClr>
                </a:solidFill>
                <a:latin typeface="Abadi" panose="020B0604020104020204" pitchFamily="34" charset="0"/>
              </a:rPr>
              <a:t>Success-payload-scatter-chart: </a:t>
            </a:r>
            <a:r>
              <a:rPr lang="en-US" sz="3200" dirty="0">
                <a:solidFill>
                  <a:schemeClr val="accent3">
                    <a:lumMod val="25000"/>
                  </a:schemeClr>
                </a:solidFill>
                <a:latin typeface="Abadi" panose="020B0604020104020204" pitchFamily="34" charset="0"/>
              </a:rPr>
              <a:t>This plot showcases the correlation between the Payload Mass and the Launch Success. </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18834"/>
            <a:ext cx="10342275" cy="4658129"/>
          </a:xfrm>
          <a:prstGeom prst="rect">
            <a:avLst/>
          </a:prstGeom>
        </p:spPr>
        <p:txBody>
          <a:bodyPr vert="horz" lIns="91440" tIns="45720" rIns="91440" bIns="45720" rtlCol="0" anchor="t">
            <a:normAutofit fontScale="92500"/>
          </a:bodyPr>
          <a:lstStyle/>
          <a:p>
            <a:pPr marL="0" indent="0">
              <a:lnSpc>
                <a:spcPct val="100000"/>
              </a:lnSpc>
              <a:spcBef>
                <a:spcPts val="1400"/>
              </a:spcBef>
              <a:buNone/>
            </a:pPr>
            <a:r>
              <a:rPr lang="en-US" sz="3000" u="sng" dirty="0" smtClean="0">
                <a:solidFill>
                  <a:schemeClr val="accent3">
                    <a:lumMod val="25000"/>
                  </a:schemeClr>
                </a:solidFill>
                <a:latin typeface="Abadi" panose="020B0604020104020204" pitchFamily="34" charset="0"/>
              </a:rPr>
              <a:t>Interactions</a:t>
            </a:r>
            <a:endParaRPr lang="en-US" sz="3000" u="sng" dirty="0">
              <a:solidFill>
                <a:schemeClr val="accent3">
                  <a:lumMod val="25000"/>
                </a:schemeClr>
              </a:solidFill>
              <a:latin typeface="Abadi" panose="020B0604020104020204" pitchFamily="34" charset="0"/>
            </a:endParaRPr>
          </a:p>
          <a:p>
            <a:pPr>
              <a:lnSpc>
                <a:spcPct val="100000"/>
              </a:lnSpc>
              <a:spcBef>
                <a:spcPts val="1400"/>
              </a:spcBef>
            </a:pPr>
            <a:r>
              <a:rPr lang="en-US" sz="3000" dirty="0" smtClean="0">
                <a:solidFill>
                  <a:schemeClr val="accent3">
                    <a:lumMod val="25000"/>
                  </a:schemeClr>
                </a:solidFill>
                <a:latin typeface="Abadi" panose="020B0604020104020204" pitchFamily="34" charset="0"/>
              </a:rPr>
              <a:t>Site-dropdown - allows </a:t>
            </a:r>
            <a:r>
              <a:rPr lang="en-US" sz="3000" dirty="0">
                <a:solidFill>
                  <a:schemeClr val="accent3">
                    <a:lumMod val="25000"/>
                  </a:schemeClr>
                </a:solidFill>
                <a:latin typeface="Abadi" panose="020B0604020104020204" pitchFamily="34" charset="0"/>
              </a:rPr>
              <a:t>the user select a specific Launch Site or "ALL" to view data for all sites. </a:t>
            </a:r>
            <a:r>
              <a:rPr lang="en-US" sz="3000" dirty="0" smtClean="0">
                <a:solidFill>
                  <a:schemeClr val="accent3">
                    <a:lumMod val="25000"/>
                  </a:schemeClr>
                </a:solidFill>
                <a:latin typeface="Abadi" panose="020B0604020104020204" pitchFamily="34" charset="0"/>
              </a:rPr>
              <a:t>Pie </a:t>
            </a:r>
            <a:r>
              <a:rPr lang="en-US" sz="3000" dirty="0">
                <a:solidFill>
                  <a:schemeClr val="accent3">
                    <a:lumMod val="25000"/>
                  </a:schemeClr>
                </a:solidFill>
                <a:latin typeface="Abadi" panose="020B0604020104020204" pitchFamily="34" charset="0"/>
              </a:rPr>
              <a:t>chart and </a:t>
            </a:r>
            <a:r>
              <a:rPr lang="en-US" sz="3000" dirty="0" smtClean="0">
                <a:solidFill>
                  <a:schemeClr val="accent3">
                    <a:lumMod val="25000"/>
                  </a:schemeClr>
                </a:solidFill>
                <a:latin typeface="Abadi" panose="020B0604020104020204" pitchFamily="34" charset="0"/>
              </a:rPr>
              <a:t>scatter </a:t>
            </a:r>
            <a:r>
              <a:rPr lang="en-US" sz="3000" dirty="0">
                <a:solidFill>
                  <a:schemeClr val="accent3">
                    <a:lumMod val="25000"/>
                  </a:schemeClr>
                </a:solidFill>
                <a:latin typeface="Abadi" panose="020B0604020104020204" pitchFamily="34" charset="0"/>
              </a:rPr>
              <a:t>plot will update based on the selection</a:t>
            </a:r>
            <a:r>
              <a:rPr lang="en-US" sz="3000" dirty="0" smtClean="0">
                <a:solidFill>
                  <a:schemeClr val="accent3">
                    <a:lumMod val="25000"/>
                  </a:schemeClr>
                </a:solidFill>
                <a:latin typeface="Abadi" panose="020B0604020104020204" pitchFamily="34" charset="0"/>
              </a:rPr>
              <a:t>.</a:t>
            </a:r>
            <a:endParaRPr lang="en-US" sz="3000" dirty="0">
              <a:solidFill>
                <a:schemeClr val="accent3">
                  <a:lumMod val="25000"/>
                </a:schemeClr>
              </a:solidFill>
              <a:latin typeface="Abadi" panose="020B0604020104020204" pitchFamily="34" charset="0"/>
            </a:endParaRPr>
          </a:p>
          <a:p>
            <a:pPr>
              <a:lnSpc>
                <a:spcPct val="100000"/>
              </a:lnSpc>
              <a:spcBef>
                <a:spcPts val="1400"/>
              </a:spcBef>
            </a:pPr>
            <a:r>
              <a:rPr lang="en-US" sz="3000" dirty="0" smtClean="0">
                <a:solidFill>
                  <a:schemeClr val="accent3">
                    <a:lumMod val="25000"/>
                  </a:schemeClr>
                </a:solidFill>
                <a:latin typeface="Abadi" panose="020B0604020104020204" pitchFamily="34" charset="0"/>
              </a:rPr>
              <a:t>Payload-slider: </a:t>
            </a:r>
            <a:r>
              <a:rPr lang="en-US" sz="3000" dirty="0">
                <a:solidFill>
                  <a:schemeClr val="accent3">
                    <a:lumMod val="25000"/>
                  </a:schemeClr>
                </a:solidFill>
                <a:latin typeface="Abadi" panose="020B0604020104020204" pitchFamily="34" charset="0"/>
              </a:rPr>
              <a:t>Allows users to select a range for the Payload Mass (in Kg). The scatter plot updates to only display the data within this range</a:t>
            </a:r>
            <a:r>
              <a:rPr lang="en-US" sz="3000" dirty="0" smtClean="0">
                <a:solidFill>
                  <a:schemeClr val="accent3">
                    <a:lumMod val="25000"/>
                  </a:schemeClr>
                </a:solidFill>
                <a:latin typeface="Abadi" panose="020B0604020104020204" pitchFamily="34" charset="0"/>
              </a:rPr>
              <a:t>.</a:t>
            </a:r>
          </a:p>
          <a:p>
            <a:pPr>
              <a:lnSpc>
                <a:spcPct val="100000"/>
              </a:lnSpc>
              <a:spcBef>
                <a:spcPts val="1400"/>
              </a:spcBef>
            </a:pPr>
            <a:endParaRPr lang="en-US"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u="sng" dirty="0">
                <a:solidFill>
                  <a:schemeClr val="accent3">
                    <a:lumMod val="25000"/>
                  </a:schemeClr>
                </a:solidFill>
                <a:latin typeface="Abadi" panose="020B0604020104020204" pitchFamily="34" charset="0"/>
              </a:rPr>
              <a:t>https://github.com/Perpetua4/Capstone/blob/main/spacex_dash_app%20(1).py</a:t>
            </a:r>
            <a:endParaRPr lang="en-US" sz="2400" u="sng"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4342618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65329"/>
            <a:ext cx="10342275" cy="4611634"/>
          </a:xfrm>
          <a:prstGeom prst="rect">
            <a:avLst/>
          </a:prstGeom>
        </p:spPr>
        <p:txBody>
          <a:bodyPr>
            <a:normAutofit/>
          </a:bodyPr>
          <a:lstStyle/>
          <a:p>
            <a:pPr marL="0" indent="0">
              <a:lnSpc>
                <a:spcPct val="100000"/>
              </a:lnSpc>
              <a:spcBef>
                <a:spcPts val="1400"/>
              </a:spcBef>
              <a:buNone/>
            </a:pPr>
            <a:r>
              <a:rPr lang="en-US" dirty="0" smtClean="0">
                <a:solidFill>
                  <a:schemeClr val="accent3">
                    <a:lumMod val="25000"/>
                  </a:schemeClr>
                </a:solidFill>
                <a:latin typeface="Abadi" panose="020B0604020104020204" pitchFamily="34" charset="0"/>
              </a:rPr>
              <a:t>The process used to build, evaluate, improve, </a:t>
            </a:r>
            <a:r>
              <a:rPr lang="en-US" dirty="0">
                <a:solidFill>
                  <a:schemeClr val="accent3">
                    <a:lumMod val="25000"/>
                  </a:schemeClr>
                </a:solidFill>
                <a:latin typeface="Abadi" panose="020B0604020104020204" pitchFamily="34" charset="0"/>
              </a:rPr>
              <a:t>and </a:t>
            </a:r>
            <a:r>
              <a:rPr lang="en-US" dirty="0" smtClean="0">
                <a:solidFill>
                  <a:schemeClr val="accent3">
                    <a:lumMod val="25000"/>
                  </a:schemeClr>
                </a:solidFill>
                <a:latin typeface="Abadi" panose="020B0604020104020204" pitchFamily="34" charset="0"/>
              </a:rPr>
              <a:t>finding </a:t>
            </a:r>
            <a:r>
              <a:rPr lang="en-US" dirty="0">
                <a:solidFill>
                  <a:schemeClr val="accent3">
                    <a:lumMod val="25000"/>
                  </a:schemeClr>
                </a:solidFill>
                <a:latin typeface="Abadi" panose="020B0604020104020204" pitchFamily="34" charset="0"/>
              </a:rPr>
              <a:t>the best performing classification </a:t>
            </a:r>
            <a:r>
              <a:rPr lang="en-US" dirty="0" smtClean="0">
                <a:solidFill>
                  <a:schemeClr val="accent3">
                    <a:lumMod val="25000"/>
                  </a:schemeClr>
                </a:solidFill>
                <a:latin typeface="Abadi" panose="020B0604020104020204" pitchFamily="34" charset="0"/>
              </a:rPr>
              <a:t>model are described as follows</a:t>
            </a:r>
          </a:p>
          <a:p>
            <a:pPr marL="0" indent="0">
              <a:lnSpc>
                <a:spcPct val="100000"/>
              </a:lnSpc>
              <a:spcBef>
                <a:spcPts val="1400"/>
              </a:spcBef>
              <a:buNone/>
            </a:pPr>
            <a:r>
              <a:rPr lang="en-US" sz="3200" dirty="0" smtClean="0">
                <a:solidFill>
                  <a:schemeClr val="accent3">
                    <a:lumMod val="25000"/>
                  </a:schemeClr>
                </a:solidFill>
                <a:latin typeface="Abadi" panose="020B0604020104020204" pitchFamily="34" charset="0"/>
              </a:rPr>
              <a:t>1. Data </a:t>
            </a:r>
            <a:r>
              <a:rPr lang="en-US" sz="3200" dirty="0">
                <a:solidFill>
                  <a:schemeClr val="accent3">
                    <a:lumMod val="25000"/>
                  </a:schemeClr>
                </a:solidFill>
                <a:latin typeface="Abadi" panose="020B0604020104020204" pitchFamily="34" charset="0"/>
              </a:rPr>
              <a:t>Preparation:</a:t>
            </a:r>
          </a:p>
          <a:p>
            <a:pPr lvl="1">
              <a:lnSpc>
                <a:spcPct val="100000"/>
              </a:lnSpc>
              <a:spcBef>
                <a:spcPts val="1400"/>
              </a:spcBef>
            </a:pPr>
            <a:r>
              <a:rPr lang="en-US" sz="2800" dirty="0" smtClean="0">
                <a:solidFill>
                  <a:schemeClr val="accent3">
                    <a:lumMod val="25000"/>
                  </a:schemeClr>
                </a:solidFill>
                <a:latin typeface="Abadi" panose="020B0604020104020204" pitchFamily="34" charset="0"/>
              </a:rPr>
              <a:t>Extraction</a:t>
            </a:r>
            <a:r>
              <a:rPr lang="en-US" sz="2800" dirty="0">
                <a:solidFill>
                  <a:schemeClr val="accent3">
                    <a:lumMod val="25000"/>
                  </a:schemeClr>
                </a:solidFill>
                <a:latin typeface="Abadi" panose="020B0604020104020204" pitchFamily="34" charset="0"/>
              </a:rPr>
              <a:t>: Extract the 'Class' column from the data to form a </a:t>
            </a:r>
            <a:r>
              <a:rPr lang="en-US" sz="2800" dirty="0" err="1">
                <a:solidFill>
                  <a:schemeClr val="accent3">
                    <a:lumMod val="25000"/>
                  </a:schemeClr>
                </a:solidFill>
                <a:latin typeface="Abadi" panose="020B0604020104020204" pitchFamily="34" charset="0"/>
              </a:rPr>
              <a:t>NumPy</a:t>
            </a:r>
            <a:r>
              <a:rPr lang="en-US" sz="2800" dirty="0">
                <a:solidFill>
                  <a:schemeClr val="accent3">
                    <a:lumMod val="25000"/>
                  </a:schemeClr>
                </a:solidFill>
                <a:latin typeface="Abadi" panose="020B0604020104020204" pitchFamily="34" charset="0"/>
              </a:rPr>
              <a:t> array, Y</a:t>
            </a:r>
            <a:r>
              <a:rPr lang="en-US" sz="2800" dirty="0" smtClean="0">
                <a:solidFill>
                  <a:schemeClr val="accent3">
                    <a:lumMod val="25000"/>
                  </a:schemeClr>
                </a:solidFill>
                <a:latin typeface="Abadi" panose="020B0604020104020204" pitchFamily="34" charset="0"/>
              </a:rPr>
              <a:t>.</a:t>
            </a:r>
          </a:p>
          <a:p>
            <a:pPr lvl="1">
              <a:lnSpc>
                <a:spcPct val="100000"/>
              </a:lnSpc>
              <a:spcBef>
                <a:spcPts val="1400"/>
              </a:spcBef>
            </a:pPr>
            <a:r>
              <a:rPr lang="en-US" sz="2800" dirty="0">
                <a:solidFill>
                  <a:schemeClr val="accent3">
                    <a:lumMod val="25000"/>
                  </a:schemeClr>
                </a:solidFill>
                <a:latin typeface="Abadi" panose="020B0604020104020204" pitchFamily="34" charset="0"/>
              </a:rPr>
              <a:t>Standardization: Standardize the data X using preprocessing</a:t>
            </a:r>
            <a:r>
              <a:rPr lang="en-US" sz="2800" dirty="0" smtClean="0">
                <a:solidFill>
                  <a:schemeClr val="accent3">
                    <a:lumMod val="25000"/>
                  </a:schemeClr>
                </a:solidFill>
                <a:latin typeface="Abadi" panose="020B0604020104020204" pitchFamily="34" charset="0"/>
              </a:rPr>
              <a:t>.</a:t>
            </a:r>
          </a:p>
          <a:p>
            <a:pPr lvl="1">
              <a:lnSpc>
                <a:spcPct val="100000"/>
              </a:lnSpc>
              <a:spcBef>
                <a:spcPts val="1400"/>
              </a:spcBef>
            </a:pPr>
            <a:r>
              <a:rPr lang="en-US" sz="2800" dirty="0">
                <a:solidFill>
                  <a:schemeClr val="accent3">
                    <a:lumMod val="25000"/>
                  </a:schemeClr>
                </a:solidFill>
                <a:latin typeface="Abadi" panose="020B0604020104020204" pitchFamily="34" charset="0"/>
              </a:rPr>
              <a:t>Splitting the Data: Divide the data into training and test sets.</a:t>
            </a:r>
            <a:endParaRPr lang="en-US" sz="28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1824"/>
            <a:ext cx="10515601" cy="4565139"/>
          </a:xfrm>
          <a:prstGeom prst="rect">
            <a:avLst/>
          </a:prstGeom>
        </p:spPr>
        <p:txBody>
          <a:bodyPr>
            <a:normAutofit/>
          </a:bodyPr>
          <a:lstStyle/>
          <a:p>
            <a:pPr marL="0" lvl="1" indent="0">
              <a:lnSpc>
                <a:spcPct val="100000"/>
              </a:lnSpc>
              <a:spcBef>
                <a:spcPts val="1400"/>
              </a:spcBef>
              <a:buNone/>
            </a:pPr>
            <a:r>
              <a:rPr lang="en-US" sz="2800" dirty="0" smtClean="0">
                <a:solidFill>
                  <a:schemeClr val="accent3">
                    <a:lumMod val="25000"/>
                  </a:schemeClr>
                </a:solidFill>
                <a:latin typeface="Abadi" panose="020B0604020104020204"/>
              </a:rPr>
              <a:t>2. </a:t>
            </a:r>
            <a:r>
              <a:rPr lang="en-US" sz="2800" dirty="0">
                <a:solidFill>
                  <a:schemeClr val="accent3">
                    <a:lumMod val="25000"/>
                  </a:schemeClr>
                </a:solidFill>
                <a:latin typeface="Abadi" panose="020B0604020104020204"/>
              </a:rPr>
              <a:t>Model Development and </a:t>
            </a:r>
            <a:r>
              <a:rPr lang="en-US" sz="2800" dirty="0" smtClean="0">
                <a:solidFill>
                  <a:schemeClr val="accent3">
                    <a:lumMod val="25000"/>
                  </a:schemeClr>
                </a:solidFill>
                <a:latin typeface="Abadi" panose="020B0604020104020204"/>
              </a:rPr>
              <a:t>Evaluation: </a:t>
            </a:r>
            <a:r>
              <a:rPr lang="en-US" dirty="0" smtClean="0">
                <a:solidFill>
                  <a:schemeClr val="accent3">
                    <a:lumMod val="25000"/>
                  </a:schemeClr>
                </a:solidFill>
                <a:latin typeface="Abadi" panose="020B0604020104020204"/>
              </a:rPr>
              <a:t>Hyperparameter </a:t>
            </a:r>
            <a:r>
              <a:rPr lang="en-US" dirty="0">
                <a:solidFill>
                  <a:schemeClr val="accent3">
                    <a:lumMod val="25000"/>
                  </a:schemeClr>
                </a:solidFill>
                <a:latin typeface="Abadi" panose="020B0604020104020204"/>
              </a:rPr>
              <a:t>tuning was done in models using GridSearchCV; Test accuracy was also computed, and a confusion matrix was plotted.</a:t>
            </a:r>
          </a:p>
          <a:p>
            <a:pPr lvl="1">
              <a:lnSpc>
                <a:spcPct val="100000"/>
              </a:lnSpc>
              <a:spcBef>
                <a:spcPts val="1400"/>
              </a:spcBef>
            </a:pPr>
            <a:r>
              <a:rPr lang="en-US" sz="2800" u="sng" dirty="0" smtClean="0">
                <a:solidFill>
                  <a:schemeClr val="accent3">
                    <a:lumMod val="25000"/>
                  </a:schemeClr>
                </a:solidFill>
                <a:latin typeface="Abadi" panose="020B0604020104020204"/>
              </a:rPr>
              <a:t>Logistic Regression</a:t>
            </a:r>
            <a:endParaRPr lang="en-US" sz="2800" u="sng" dirty="0">
              <a:solidFill>
                <a:schemeClr val="accent3">
                  <a:lumMod val="25000"/>
                </a:schemeClr>
              </a:solidFill>
              <a:latin typeface="Abadi" panose="020B0604020104020204"/>
            </a:endParaRPr>
          </a:p>
          <a:p>
            <a:pPr lvl="1">
              <a:lnSpc>
                <a:spcPct val="100000"/>
              </a:lnSpc>
              <a:spcBef>
                <a:spcPts val="1400"/>
              </a:spcBef>
            </a:pPr>
            <a:r>
              <a:rPr lang="en-US" sz="2800" u="sng" dirty="0">
                <a:solidFill>
                  <a:schemeClr val="accent3">
                    <a:lumMod val="25000"/>
                  </a:schemeClr>
                </a:solidFill>
                <a:latin typeface="Abadi" panose="020B0604020104020204"/>
              </a:rPr>
              <a:t>Support Vector Machine (SVM)</a:t>
            </a:r>
            <a:endParaRPr lang="en-US" sz="2800" u="sng" dirty="0" smtClean="0">
              <a:solidFill>
                <a:schemeClr val="accent3">
                  <a:lumMod val="25000"/>
                </a:schemeClr>
              </a:solidFill>
              <a:latin typeface="Abadi" panose="020B0604020104020204"/>
            </a:endParaRPr>
          </a:p>
          <a:p>
            <a:pPr lvl="1">
              <a:lnSpc>
                <a:spcPct val="100000"/>
              </a:lnSpc>
              <a:spcBef>
                <a:spcPts val="1400"/>
              </a:spcBef>
            </a:pPr>
            <a:r>
              <a:rPr lang="en-US" sz="2800" u="sng" dirty="0">
                <a:solidFill>
                  <a:schemeClr val="accent3">
                    <a:lumMod val="25000"/>
                  </a:schemeClr>
                </a:solidFill>
                <a:latin typeface="Abadi" panose="020B0604020104020204"/>
              </a:rPr>
              <a:t>Decision </a:t>
            </a:r>
            <a:r>
              <a:rPr lang="en-US" sz="2800" u="sng" dirty="0" smtClean="0">
                <a:solidFill>
                  <a:schemeClr val="accent3">
                    <a:lumMod val="25000"/>
                  </a:schemeClr>
                </a:solidFill>
                <a:latin typeface="Abadi" panose="020B0604020104020204"/>
              </a:rPr>
              <a:t>Tree</a:t>
            </a:r>
          </a:p>
          <a:p>
            <a:pPr lvl="1">
              <a:lnSpc>
                <a:spcPct val="100000"/>
              </a:lnSpc>
              <a:spcBef>
                <a:spcPts val="1400"/>
              </a:spcBef>
            </a:pPr>
            <a:r>
              <a:rPr lang="en-US" sz="2800" u="sng" dirty="0">
                <a:solidFill>
                  <a:schemeClr val="accent3">
                    <a:lumMod val="25000"/>
                  </a:schemeClr>
                </a:solidFill>
                <a:latin typeface="Abadi" panose="020B0604020104020204"/>
              </a:rPr>
              <a:t>K-Nearest Neighbors (KNN</a:t>
            </a:r>
            <a:r>
              <a:rPr lang="en-US" sz="2800" u="sng" dirty="0" smtClean="0">
                <a:solidFill>
                  <a:schemeClr val="accent3">
                    <a:lumMod val="25000"/>
                  </a:schemeClr>
                </a:solidFill>
                <a:latin typeface="Abadi" panose="020B0604020104020204"/>
              </a:rPr>
              <a:t>)</a:t>
            </a:r>
          </a:p>
          <a:p>
            <a:pPr marL="0" indent="0">
              <a:lnSpc>
                <a:spcPct val="100000"/>
              </a:lnSpc>
              <a:spcBef>
                <a:spcPts val="1400"/>
              </a:spcBef>
              <a:buNone/>
            </a:pPr>
            <a:r>
              <a:rPr lang="en-US" dirty="0">
                <a:solidFill>
                  <a:schemeClr val="accent3">
                    <a:lumMod val="25000"/>
                  </a:schemeClr>
                </a:solidFill>
                <a:latin typeface="Abadi" panose="020B0604020104020204"/>
              </a:rPr>
              <a:t>3. Model </a:t>
            </a:r>
            <a:r>
              <a:rPr lang="en-US" dirty="0" smtClean="0">
                <a:solidFill>
                  <a:schemeClr val="accent3">
                    <a:lumMod val="25000"/>
                  </a:schemeClr>
                </a:solidFill>
                <a:latin typeface="Abadi" panose="020B0604020104020204"/>
              </a:rPr>
              <a:t>Comparison: </a:t>
            </a:r>
            <a:r>
              <a:rPr lang="en-US" sz="2400" dirty="0" smtClean="0">
                <a:latin typeface="Abadi" panose="020B0604020104020204"/>
              </a:rPr>
              <a:t>The models</a:t>
            </a:r>
            <a:r>
              <a:rPr lang="en-US" sz="2400" dirty="0">
                <a:latin typeface="Abadi" panose="020B0604020104020204"/>
              </a:rPr>
              <a:t>' accuracies were compared.</a:t>
            </a:r>
          </a:p>
          <a:p>
            <a:pPr lvl="1">
              <a:lnSpc>
                <a:spcPct val="100000"/>
              </a:lnSpc>
              <a:spcBef>
                <a:spcPts val="1400"/>
              </a:spcBef>
            </a:pPr>
            <a:endParaRPr lang="en-US" sz="2800" u="sng" dirty="0" smtClean="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2800" dirty="0" smtClean="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2790276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5844"/>
            <a:ext cx="10404267" cy="4599729"/>
          </a:xfrm>
          <a:prstGeom prst="rect">
            <a:avLst/>
          </a:prstGeom>
        </p:spPr>
        <p:txBody>
          <a:bodyPr>
            <a:normAutofit fontScale="92500" lnSpcReduction="20000"/>
          </a:bodyPr>
          <a:lstStyle/>
          <a:p>
            <a:pPr marL="0" indent="0">
              <a:lnSpc>
                <a:spcPct val="100000"/>
              </a:lnSpc>
              <a:spcBef>
                <a:spcPts val="1400"/>
              </a:spcBef>
              <a:buNone/>
            </a:pPr>
            <a:r>
              <a:rPr lang="en-US" sz="4300" u="sng" dirty="0" smtClean="0"/>
              <a:t>Flowchart</a:t>
            </a:r>
            <a:endParaRPr lang="en-US" sz="4300" u="sng" dirty="0"/>
          </a:p>
          <a:p>
            <a:pPr marL="0" indent="0">
              <a:lnSpc>
                <a:spcPct val="100000"/>
              </a:lnSpc>
              <a:spcBef>
                <a:spcPts val="1400"/>
              </a:spcBef>
              <a:buNone/>
            </a:pPr>
            <a:r>
              <a:rPr lang="en-US" sz="3900" dirty="0"/>
              <a:t>Data Preparation </a:t>
            </a:r>
            <a:r>
              <a:rPr lang="en-US" sz="3900" dirty="0">
                <a:sym typeface="Wingdings" panose="05000000000000000000" pitchFamily="2" charset="2"/>
              </a:rPr>
              <a:t></a:t>
            </a:r>
            <a:r>
              <a:rPr lang="en-US" sz="3900" dirty="0"/>
              <a:t>  Data Standardization </a:t>
            </a:r>
            <a:r>
              <a:rPr lang="en-US" sz="3900" dirty="0">
                <a:sym typeface="Wingdings" panose="05000000000000000000" pitchFamily="2" charset="2"/>
              </a:rPr>
              <a:t></a:t>
            </a:r>
            <a:r>
              <a:rPr lang="en-US" sz="3900" dirty="0"/>
              <a:t> Data Splitting (Train/Test) </a:t>
            </a:r>
            <a:r>
              <a:rPr lang="en-US" sz="3900" dirty="0">
                <a:sym typeface="Wingdings" panose="05000000000000000000" pitchFamily="2" charset="2"/>
              </a:rPr>
              <a:t></a:t>
            </a:r>
            <a:r>
              <a:rPr lang="en-US" sz="3900" dirty="0"/>
              <a:t>  Model </a:t>
            </a:r>
            <a:r>
              <a:rPr lang="en-US" sz="3900" dirty="0" smtClean="0"/>
              <a:t>Development </a:t>
            </a:r>
            <a:r>
              <a:rPr lang="en-US" sz="3900" dirty="0"/>
              <a:t>(Logistic ,   SVM </a:t>
            </a:r>
            <a:r>
              <a:rPr lang="en-US" sz="3900" dirty="0" smtClean="0"/>
              <a:t>, Decision </a:t>
            </a:r>
            <a:r>
              <a:rPr lang="en-US" sz="3900" dirty="0"/>
              <a:t>Tree, </a:t>
            </a:r>
            <a:r>
              <a:rPr lang="en-US" sz="3900" dirty="0" smtClean="0"/>
              <a:t>K-Nearest, Regression Neighbors) </a:t>
            </a:r>
            <a:r>
              <a:rPr lang="en-US" sz="3900" dirty="0">
                <a:sym typeface="Wingdings" panose="05000000000000000000" pitchFamily="2" charset="2"/>
              </a:rPr>
              <a:t> </a:t>
            </a:r>
            <a:r>
              <a:rPr lang="en-US" sz="3900" dirty="0"/>
              <a:t>Evaluation </a:t>
            </a:r>
            <a:r>
              <a:rPr lang="en-US" sz="3900" dirty="0">
                <a:sym typeface="Wingdings" panose="05000000000000000000" pitchFamily="2" charset="2"/>
              </a:rPr>
              <a:t></a:t>
            </a:r>
            <a:r>
              <a:rPr lang="en-US" sz="3900" dirty="0"/>
              <a:t>  Test </a:t>
            </a:r>
            <a:r>
              <a:rPr lang="en-US" sz="3900" dirty="0" smtClean="0"/>
              <a:t>and Confusion </a:t>
            </a:r>
            <a:r>
              <a:rPr lang="en-US" sz="3900" dirty="0"/>
              <a:t>Matrix </a:t>
            </a:r>
            <a:r>
              <a:rPr lang="en-US" sz="3900" dirty="0">
                <a:sym typeface="Wingdings" panose="05000000000000000000" pitchFamily="2" charset="2"/>
              </a:rPr>
              <a:t> </a:t>
            </a:r>
            <a:r>
              <a:rPr lang="en-US" sz="3900" dirty="0"/>
              <a:t>Model </a:t>
            </a:r>
            <a:r>
              <a:rPr lang="en-US" sz="3900" dirty="0" smtClean="0"/>
              <a:t>Comparison</a:t>
            </a:r>
          </a:p>
          <a:p>
            <a:pPr marL="0" indent="0">
              <a:lnSpc>
                <a:spcPct val="100000"/>
              </a:lnSpc>
              <a:spcBef>
                <a:spcPts val="1400"/>
              </a:spcBef>
              <a:buNone/>
            </a:pPr>
            <a:endParaRPr lang="en-US" sz="3900" dirty="0"/>
          </a:p>
          <a:p>
            <a:pPr marL="0" indent="0">
              <a:lnSpc>
                <a:spcPct val="100000"/>
              </a:lnSpc>
              <a:spcBef>
                <a:spcPts val="1400"/>
              </a:spcBef>
              <a:buNone/>
            </a:pPr>
            <a:r>
              <a:rPr lang="en-US" sz="3000" u="sng" dirty="0" smtClean="0"/>
              <a:t>https</a:t>
            </a:r>
            <a:r>
              <a:rPr lang="en-US" sz="3000" u="sng" dirty="0"/>
              <a:t>://github.com/Perpetua4/Capstone/blob/main/SpaceX_Machine_Learning_Prediction_Part_5.jupyterlite%20(1).</a:t>
            </a:r>
            <a:r>
              <a:rPr lang="en-US" sz="3000" u="sng" dirty="0" smtClean="0"/>
              <a:t>ipynb</a:t>
            </a:r>
            <a:endParaRPr lang="en-US" sz="3000" u="sng"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4139629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49831"/>
            <a:ext cx="10023187" cy="46804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u="sng" dirty="0" smtClean="0">
                <a:solidFill>
                  <a:schemeClr val="accent3">
                    <a:lumMod val="25000"/>
                  </a:schemeClr>
                </a:solidFill>
                <a:latin typeface="Abadi" panose="020B0604020104020204" pitchFamily="34" charset="0"/>
              </a:rPr>
              <a:t>Exploratory data </a:t>
            </a:r>
            <a:r>
              <a:rPr lang="en-US" sz="2400" u="sng" dirty="0" smtClean="0">
                <a:solidFill>
                  <a:schemeClr val="accent3">
                    <a:lumMod val="25000"/>
                  </a:schemeClr>
                </a:solidFill>
                <a:latin typeface="Abadi" panose="020B0604020104020204" pitchFamily="34" charset="0"/>
              </a:rPr>
              <a:t>analysis (EDA) results</a:t>
            </a:r>
            <a:endParaRPr lang="en-US" sz="2400" u="sng"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u="sng" dirty="0" smtClean="0">
                <a:solidFill>
                  <a:schemeClr val="accent3">
                    <a:lumMod val="25000"/>
                  </a:schemeClr>
                </a:solidFill>
                <a:latin typeface="Abadi" panose="020B0604020104020204" pitchFamily="34" charset="0"/>
              </a:rPr>
              <a:t>EDA - Data Wrangling </a:t>
            </a:r>
          </a:p>
          <a:p>
            <a:pPr>
              <a:lnSpc>
                <a:spcPct val="100000"/>
              </a:lnSpc>
              <a:spcBef>
                <a:spcPts val="1400"/>
              </a:spcBef>
            </a:pPr>
            <a:r>
              <a:rPr lang="en-US" sz="2400" dirty="0" smtClean="0">
                <a:solidFill>
                  <a:schemeClr val="accent3">
                    <a:lumMod val="25000"/>
                  </a:schemeClr>
                </a:solidFill>
                <a:latin typeface="Abadi" panose="020B0604020104020204" pitchFamily="34" charset="0"/>
              </a:rPr>
              <a:t>Based </a:t>
            </a:r>
            <a:r>
              <a:rPr lang="en-US" sz="2400" dirty="0">
                <a:solidFill>
                  <a:schemeClr val="accent3">
                    <a:lumMod val="25000"/>
                  </a:schemeClr>
                </a:solidFill>
                <a:latin typeface="Abadi" panose="020B0604020104020204" pitchFamily="34" charset="0"/>
              </a:rPr>
              <a:t>on </a:t>
            </a:r>
            <a:r>
              <a:rPr lang="en-US" sz="2400" dirty="0" smtClean="0">
                <a:solidFill>
                  <a:schemeClr val="accent3">
                    <a:lumMod val="25000"/>
                  </a:schemeClr>
                </a:solidFill>
                <a:latin typeface="Abadi" panose="020B0604020104020204" pitchFamily="34" charset="0"/>
              </a:rPr>
              <a:t>the outcome </a:t>
            </a:r>
            <a:r>
              <a:rPr lang="en-US" sz="2400" dirty="0">
                <a:solidFill>
                  <a:schemeClr val="accent3">
                    <a:lumMod val="25000"/>
                  </a:schemeClr>
                </a:solidFill>
                <a:latin typeface="Abadi" panose="020B0604020104020204" pitchFamily="34" charset="0"/>
              </a:rPr>
              <a:t>column, a new classification variable 'Class' was </a:t>
            </a:r>
            <a:r>
              <a:rPr lang="en-US" sz="2400" dirty="0" smtClean="0">
                <a:solidFill>
                  <a:schemeClr val="accent3">
                    <a:lumMod val="25000"/>
                  </a:schemeClr>
                </a:solidFill>
                <a:latin typeface="Abadi" panose="020B0604020104020204" pitchFamily="34" charset="0"/>
              </a:rPr>
              <a:t>created. </a:t>
            </a:r>
          </a:p>
          <a:p>
            <a:pPr>
              <a:lnSpc>
                <a:spcPct val="100000"/>
              </a:lnSpc>
              <a:spcBef>
                <a:spcPts val="1400"/>
              </a:spcBef>
            </a:pPr>
            <a:r>
              <a:rPr lang="en-US" sz="2400" dirty="0" smtClean="0">
                <a:solidFill>
                  <a:schemeClr val="accent3">
                    <a:lumMod val="25000"/>
                  </a:schemeClr>
                </a:solidFill>
                <a:latin typeface="Abadi" panose="020B0604020104020204" pitchFamily="34" charset="0"/>
              </a:rPr>
              <a:t>The data frame now </a:t>
            </a:r>
            <a:r>
              <a:rPr lang="en-US" sz="2400" dirty="0">
                <a:solidFill>
                  <a:schemeClr val="accent3">
                    <a:lumMod val="25000"/>
                  </a:schemeClr>
                </a:solidFill>
                <a:latin typeface="Abadi" panose="020B0604020104020204" pitchFamily="34" charset="0"/>
              </a:rPr>
              <a:t>contain a 'Class' column to denote if the landing was successful (1) or not (0</a:t>
            </a:r>
            <a:r>
              <a:rPr lang="en-US" sz="2400" dirty="0" smtClean="0">
                <a:solidFill>
                  <a:schemeClr val="accent3">
                    <a:lumMod val="25000"/>
                  </a:schemeClr>
                </a:solidFill>
                <a:latin typeface="Abadi" panose="020B0604020104020204" pitchFamily="34" charset="0"/>
              </a:rPr>
              <a:t>).</a:t>
            </a:r>
          </a:p>
          <a:p>
            <a:pPr>
              <a:lnSpc>
                <a:spcPct val="100000"/>
              </a:lnSpc>
              <a:spcBef>
                <a:spcPts val="1400"/>
              </a:spcBef>
            </a:pPr>
            <a:r>
              <a:rPr lang="en-US" sz="2400" dirty="0" smtClean="0">
                <a:solidFill>
                  <a:schemeClr val="accent3">
                    <a:lumMod val="25000"/>
                  </a:schemeClr>
                </a:solidFill>
                <a:latin typeface="Abadi" panose="020B0604020104020204" pitchFamily="34" charset="0"/>
              </a:rPr>
              <a:t>The success rate can be determined using the mean of the 'Class' column.</a:t>
            </a:r>
          </a:p>
          <a:p>
            <a:pPr>
              <a:lnSpc>
                <a:spcPct val="100000"/>
              </a:lnSpc>
              <a:spcBef>
                <a:spcPts val="1400"/>
              </a:spcBef>
            </a:pPr>
            <a:r>
              <a:rPr lang="en-US" sz="2400" dirty="0" smtClean="0">
                <a:solidFill>
                  <a:schemeClr val="accent3">
                    <a:lumMod val="25000"/>
                  </a:schemeClr>
                </a:solidFill>
                <a:latin typeface="Abadi" panose="020B0604020104020204" pitchFamily="34" charset="0"/>
              </a:rPr>
              <a:t>The </a:t>
            </a:r>
            <a:r>
              <a:rPr lang="en-US" sz="2400" dirty="0">
                <a:solidFill>
                  <a:schemeClr val="accent3">
                    <a:lumMod val="25000"/>
                  </a:schemeClr>
                </a:solidFill>
                <a:latin typeface="Abadi" panose="020B0604020104020204" pitchFamily="34" charset="0"/>
              </a:rPr>
              <a:t>modified dataset is ready for export as "</a:t>
            </a:r>
            <a:r>
              <a:rPr lang="en-US" sz="2400" dirty="0" smtClean="0">
                <a:solidFill>
                  <a:schemeClr val="accent3">
                    <a:lumMod val="25000"/>
                  </a:schemeClr>
                </a:solidFill>
                <a:latin typeface="Abadi" panose="020B0604020104020204" pitchFamily="34" charset="0"/>
              </a:rPr>
              <a:t>dataset_part_2.csv“, sets </a:t>
            </a:r>
            <a:r>
              <a:rPr lang="en-US" sz="2400" dirty="0">
                <a:solidFill>
                  <a:schemeClr val="accent3">
                    <a:lumMod val="25000"/>
                  </a:schemeClr>
                </a:solidFill>
                <a:latin typeface="Abadi" panose="020B0604020104020204" pitchFamily="34" charset="0"/>
              </a:rPr>
              <a:t>the stage for predictive modeling by ensuring the data is well-understood, cleaned, and appropriately labeled. </a:t>
            </a:r>
            <a:endParaRPr lang="en-US" sz="2400" dirty="0" smtClean="0">
              <a:solidFill>
                <a:schemeClr val="accent3">
                  <a:lumMod val="25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9949406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49831"/>
            <a:ext cx="10023187" cy="468048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u="sng" dirty="0" smtClean="0">
                <a:solidFill>
                  <a:schemeClr val="accent3">
                    <a:lumMod val="25000"/>
                  </a:schemeClr>
                </a:solidFill>
                <a:latin typeface="Abadi" panose="020B0604020104020204" pitchFamily="34" charset="0"/>
              </a:rPr>
              <a:t>EDA – SQL based on the order of SQL queries in the EDA with SQL section</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The </a:t>
            </a:r>
            <a:r>
              <a:rPr lang="en-US" sz="2400" dirty="0">
                <a:solidFill>
                  <a:schemeClr val="accent3">
                    <a:lumMod val="25000"/>
                  </a:schemeClr>
                </a:solidFill>
                <a:latin typeface="Abadi" panose="020B0604020104020204" pitchFamily="34" charset="0"/>
              </a:rPr>
              <a:t>distinct launch sites in the space mission were displayed. The launch sites are: CCAFS LC-40, VAFB SLC-4E, KSC LC-39A, and CCAFS SLC-40.</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Displayed </a:t>
            </a:r>
            <a:r>
              <a:rPr lang="en-US" sz="2400" dirty="0">
                <a:solidFill>
                  <a:schemeClr val="accent3">
                    <a:lumMod val="25000"/>
                  </a:schemeClr>
                </a:solidFill>
                <a:latin typeface="Abadi" panose="020B0604020104020204" pitchFamily="34" charset="0"/>
              </a:rPr>
              <a:t>5 records where launch sites begin with the string 'CCA'.</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The </a:t>
            </a:r>
            <a:r>
              <a:rPr lang="en-US" sz="2400" dirty="0">
                <a:solidFill>
                  <a:schemeClr val="accent3">
                    <a:lumMod val="25000"/>
                  </a:schemeClr>
                </a:solidFill>
                <a:latin typeface="Abadi" panose="020B0604020104020204" pitchFamily="34" charset="0"/>
              </a:rPr>
              <a:t>total payload mass carried by boosters launched by NASA (CRS) was calculated as 45,596 KG.</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The </a:t>
            </a:r>
            <a:r>
              <a:rPr lang="en-US" sz="2400" dirty="0">
                <a:solidFill>
                  <a:schemeClr val="accent3">
                    <a:lumMod val="25000"/>
                  </a:schemeClr>
                </a:solidFill>
                <a:latin typeface="Abadi" panose="020B0604020104020204" pitchFamily="34" charset="0"/>
              </a:rPr>
              <a:t>average payload mass carried by booster version F9 v1.1 was calculated as 2928.4 KG.</a:t>
            </a:r>
          </a:p>
          <a:p>
            <a:pPr marL="457200" indent="-457200">
              <a:lnSpc>
                <a:spcPct val="100000"/>
              </a:lnSpc>
              <a:spcBef>
                <a:spcPts val="1400"/>
              </a:spcBef>
              <a:buFont typeface="+mj-lt"/>
              <a:buAutoNum type="arabicPeriod"/>
            </a:pPr>
            <a:r>
              <a:rPr lang="en-US" sz="2400" dirty="0" smtClean="0">
                <a:solidFill>
                  <a:schemeClr val="accent3">
                    <a:lumMod val="25000"/>
                  </a:schemeClr>
                </a:solidFill>
                <a:latin typeface="Abadi" panose="020B0604020104020204" pitchFamily="34" charset="0"/>
              </a:rPr>
              <a:t>The </a:t>
            </a:r>
            <a:r>
              <a:rPr lang="en-US" sz="2400" dirty="0">
                <a:solidFill>
                  <a:schemeClr val="accent3">
                    <a:lumMod val="25000"/>
                  </a:schemeClr>
                </a:solidFill>
                <a:latin typeface="Abadi" panose="020B0604020104020204" pitchFamily="34" charset="0"/>
              </a:rPr>
              <a:t>first successful landing outcome in a ground pad was achieved on 2015-12-22</a:t>
            </a:r>
            <a:r>
              <a:rPr lang="en-US" sz="2400" dirty="0" smtClean="0">
                <a:solidFill>
                  <a:schemeClr val="accent3">
                    <a:lumMod val="25000"/>
                  </a:schemeClr>
                </a:solidFill>
                <a:latin typeface="Abadi" panose="020B0604020104020204" pitchFamily="34" charset="0"/>
              </a:rPr>
              <a:t>.</a:t>
            </a:r>
            <a:endParaRPr lang="en-US" sz="2400" dirty="0">
              <a:solidFill>
                <a:schemeClr val="accent3">
                  <a:lumMod val="25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9032694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49831"/>
            <a:ext cx="10023187" cy="468048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u="sng" dirty="0" smtClean="0">
                <a:solidFill>
                  <a:schemeClr val="accent3">
                    <a:lumMod val="25000"/>
                  </a:schemeClr>
                </a:solidFill>
                <a:latin typeface="Abadi" panose="020B0604020104020204" pitchFamily="34" charset="0"/>
              </a:rPr>
              <a:t>EDA – SQL based on the order of SQL queries in the EDA with SQL section</a:t>
            </a:r>
          </a:p>
          <a:p>
            <a:pPr marL="457200" indent="-457200">
              <a:lnSpc>
                <a:spcPct val="100000"/>
              </a:lnSpc>
              <a:spcBef>
                <a:spcPts val="1400"/>
              </a:spcBef>
              <a:buFont typeface="+mj-lt"/>
              <a:buAutoNum type="arabicPeriod" startAt="6"/>
            </a:pPr>
            <a:r>
              <a:rPr lang="en-US" sz="2400" dirty="0" smtClean="0">
                <a:solidFill>
                  <a:schemeClr val="accent3">
                    <a:lumMod val="25000"/>
                  </a:schemeClr>
                </a:solidFill>
                <a:latin typeface="Abadi" panose="020B0604020104020204" pitchFamily="34" charset="0"/>
              </a:rPr>
              <a:t>Booster names </a:t>
            </a:r>
            <a:r>
              <a:rPr lang="en-US" sz="2400" dirty="0">
                <a:solidFill>
                  <a:schemeClr val="accent3">
                    <a:lumMod val="25000"/>
                  </a:schemeClr>
                </a:solidFill>
                <a:latin typeface="Abadi" panose="020B0604020104020204" pitchFamily="34" charset="0"/>
              </a:rPr>
              <a:t>with a successful landing outcome on a drone ship and payload mass between 4000 and 6000 KG were listed. They are: F9 FT B1022, F9 FT B1026, F9 FT B1021.2, and F9 FT B1031.2.</a:t>
            </a:r>
          </a:p>
          <a:p>
            <a:pPr marL="457200" indent="-457200">
              <a:lnSpc>
                <a:spcPct val="100000"/>
              </a:lnSpc>
              <a:spcBef>
                <a:spcPts val="1400"/>
              </a:spcBef>
              <a:buFont typeface="+mj-lt"/>
              <a:buAutoNum type="arabicPeriod" startAt="6"/>
            </a:pPr>
            <a:r>
              <a:rPr lang="en-US" sz="2400" dirty="0" smtClean="0">
                <a:solidFill>
                  <a:schemeClr val="accent3">
                    <a:lumMod val="25000"/>
                  </a:schemeClr>
                </a:solidFill>
                <a:latin typeface="Abadi" panose="020B0604020104020204" pitchFamily="34" charset="0"/>
              </a:rPr>
              <a:t>Successful </a:t>
            </a:r>
            <a:r>
              <a:rPr lang="en-US" sz="2400" dirty="0">
                <a:solidFill>
                  <a:schemeClr val="accent3">
                    <a:lumMod val="25000"/>
                  </a:schemeClr>
                </a:solidFill>
                <a:latin typeface="Abadi" panose="020B0604020104020204" pitchFamily="34" charset="0"/>
              </a:rPr>
              <a:t>and failure mission outcomes </a:t>
            </a:r>
            <a:r>
              <a:rPr lang="en-US" sz="2400" dirty="0" smtClean="0">
                <a:solidFill>
                  <a:schemeClr val="accent3">
                    <a:lumMod val="25000"/>
                  </a:schemeClr>
                </a:solidFill>
                <a:latin typeface="Abadi" panose="020B0604020104020204" pitchFamily="34" charset="0"/>
              </a:rPr>
              <a:t>count was </a:t>
            </a:r>
            <a:r>
              <a:rPr lang="en-US" sz="2400" dirty="0">
                <a:solidFill>
                  <a:schemeClr val="accent3">
                    <a:lumMod val="25000"/>
                  </a:schemeClr>
                </a:solidFill>
                <a:latin typeface="Abadi" panose="020B0604020104020204" pitchFamily="34" charset="0"/>
              </a:rPr>
              <a:t>calculated. There was 1 mission with "Failure (in flight)" outcome, 98 missions with a straightforward "Success" outcome, and a few with other types of success.</a:t>
            </a:r>
          </a:p>
          <a:p>
            <a:pPr marL="457200" indent="-457200">
              <a:lnSpc>
                <a:spcPct val="100000"/>
              </a:lnSpc>
              <a:spcBef>
                <a:spcPts val="1400"/>
              </a:spcBef>
              <a:buFont typeface="+mj-lt"/>
              <a:buAutoNum type="arabicPeriod" startAt="6"/>
            </a:pPr>
            <a:r>
              <a:rPr lang="en-US" sz="2400" dirty="0" err="1" smtClean="0">
                <a:solidFill>
                  <a:schemeClr val="accent3">
                    <a:lumMod val="25000"/>
                  </a:schemeClr>
                </a:solidFill>
                <a:latin typeface="Abadi" panose="020B0604020104020204" pitchFamily="34" charset="0"/>
              </a:rPr>
              <a:t>Booster_versions</a:t>
            </a:r>
            <a:r>
              <a:rPr lang="en-US" sz="2400" dirty="0" smtClean="0">
                <a:solidFill>
                  <a:schemeClr val="accent3">
                    <a:lumMod val="25000"/>
                  </a:schemeClr>
                </a:solidFill>
                <a:latin typeface="Abadi" panose="020B0604020104020204" pitchFamily="34" charset="0"/>
              </a:rPr>
              <a:t> names which </a:t>
            </a:r>
            <a:r>
              <a:rPr lang="en-US" sz="2400" dirty="0">
                <a:solidFill>
                  <a:schemeClr val="accent3">
                    <a:lumMod val="25000"/>
                  </a:schemeClr>
                </a:solidFill>
                <a:latin typeface="Abadi" panose="020B0604020104020204" pitchFamily="34" charset="0"/>
              </a:rPr>
              <a:t>have carried the maximum payload mass were listed. They include versions like F9 B5 B1048.4, F9 B5 B1049.4, and so on.</a:t>
            </a:r>
          </a:p>
          <a:p>
            <a:pPr marL="457200" indent="-457200">
              <a:lnSpc>
                <a:spcPct val="100000"/>
              </a:lnSpc>
              <a:spcBef>
                <a:spcPts val="1400"/>
              </a:spcBef>
              <a:buFont typeface="+mj-lt"/>
              <a:buAutoNum type="arabicPeriod" startAt="6"/>
            </a:pPr>
            <a:r>
              <a:rPr lang="en-US" sz="2400" dirty="0" smtClean="0">
                <a:solidFill>
                  <a:schemeClr val="accent3">
                    <a:lumMod val="25000"/>
                  </a:schemeClr>
                </a:solidFill>
                <a:latin typeface="Abadi" panose="020B0604020104020204" pitchFamily="34" charset="0"/>
              </a:rPr>
              <a:t>Records </a:t>
            </a:r>
            <a:r>
              <a:rPr lang="en-US" sz="2400" dirty="0">
                <a:solidFill>
                  <a:schemeClr val="accent3">
                    <a:lumMod val="25000"/>
                  </a:schemeClr>
                </a:solidFill>
                <a:latin typeface="Abadi" panose="020B0604020104020204" pitchFamily="34" charset="0"/>
              </a:rPr>
              <a:t>for the year 2015 were displayed showing month names, failure landing outcomes in drone ship, booster versions, and launch sites.</a:t>
            </a:r>
            <a:endParaRPr lang="en-US" sz="2400" dirty="0" smtClean="0">
              <a:solidFill>
                <a:schemeClr val="accent3">
                  <a:lumMod val="25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1935128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56841"/>
            <a:ext cx="10444486" cy="456873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u="sng" dirty="0" smtClean="0">
                <a:solidFill>
                  <a:schemeClr val="accent3">
                    <a:lumMod val="25000"/>
                  </a:schemeClr>
                </a:solidFill>
                <a:latin typeface="Abadi" panose="020B0604020104020204" pitchFamily="34" charset="0"/>
              </a:rPr>
              <a:t>EDA - Data Visualizations </a:t>
            </a:r>
            <a:r>
              <a:rPr lang="en-US" sz="2200" u="sng" dirty="0">
                <a:solidFill>
                  <a:schemeClr val="accent3">
                    <a:lumMod val="25000"/>
                  </a:schemeClr>
                </a:solidFill>
                <a:latin typeface="Abadi" panose="020B0604020104020204" pitchFamily="34" charset="0"/>
              </a:rPr>
              <a:t>and Observations:</a:t>
            </a:r>
          </a:p>
          <a:p>
            <a:pPr>
              <a:lnSpc>
                <a:spcPct val="100000"/>
              </a:lnSpc>
              <a:spcBef>
                <a:spcPts val="1400"/>
              </a:spcBef>
            </a:pPr>
            <a:r>
              <a:rPr lang="en-US" sz="2400" dirty="0" smtClean="0">
                <a:solidFill>
                  <a:schemeClr val="accent3">
                    <a:lumMod val="25000"/>
                  </a:schemeClr>
                </a:solidFill>
                <a:latin typeface="Abadi" panose="020B0604020104020204" pitchFamily="34" charset="0"/>
              </a:rPr>
              <a:t>Flight </a:t>
            </a:r>
            <a:r>
              <a:rPr lang="en-US" sz="2400" dirty="0">
                <a:solidFill>
                  <a:schemeClr val="accent3">
                    <a:lumMod val="25000"/>
                  </a:schemeClr>
                </a:solidFill>
                <a:latin typeface="Abadi" panose="020B0604020104020204" pitchFamily="34" charset="0"/>
              </a:rPr>
              <a:t>Number vs. Payload Mass: As flight number increases, there's a higher likelihood of the first stage landing successfully. Heavier payloads appear to decrease the likelihood of a successful landing.</a:t>
            </a:r>
          </a:p>
          <a:p>
            <a:pPr>
              <a:lnSpc>
                <a:spcPct val="100000"/>
              </a:lnSpc>
              <a:spcBef>
                <a:spcPts val="1400"/>
              </a:spcBef>
            </a:pPr>
            <a:r>
              <a:rPr lang="en-US" sz="2400" dirty="0">
                <a:solidFill>
                  <a:schemeClr val="accent3">
                    <a:lumMod val="25000"/>
                  </a:schemeClr>
                </a:solidFill>
                <a:latin typeface="Abadi" panose="020B0604020104020204" pitchFamily="34" charset="0"/>
              </a:rPr>
              <a:t>Launch Site Analysis: Different launch sites have varying success rates. For instance, CCAFS LC-40 has a 60% success rate, while KSC LC-39A and VAFB SLC 4E have a 77% success rate.</a:t>
            </a:r>
          </a:p>
          <a:p>
            <a:pPr>
              <a:lnSpc>
                <a:spcPct val="100000"/>
              </a:lnSpc>
              <a:spcBef>
                <a:spcPts val="1400"/>
              </a:spcBef>
            </a:pPr>
            <a:r>
              <a:rPr lang="en-US" sz="2400" dirty="0">
                <a:solidFill>
                  <a:schemeClr val="accent3">
                    <a:lumMod val="25000"/>
                  </a:schemeClr>
                </a:solidFill>
                <a:latin typeface="Abadi" panose="020B0604020104020204" pitchFamily="34" charset="0"/>
              </a:rPr>
              <a:t>Flight Number vs. Launch Site: The scatter plot visualizations show patterns in launch outcomes based on flight numbers and launch sites.</a:t>
            </a:r>
          </a:p>
          <a:p>
            <a:pPr>
              <a:lnSpc>
                <a:spcPct val="100000"/>
              </a:lnSpc>
              <a:spcBef>
                <a:spcPts val="1400"/>
              </a:spcBef>
            </a:pPr>
            <a:r>
              <a:rPr lang="en-US" sz="2400" dirty="0">
                <a:solidFill>
                  <a:schemeClr val="accent3">
                    <a:lumMod val="25000"/>
                  </a:schemeClr>
                </a:solidFill>
                <a:latin typeface="Abadi" panose="020B0604020104020204" pitchFamily="34" charset="0"/>
              </a:rPr>
              <a:t>Payload vs. Launch Site: For the VAFB-SLC launch site, rockets are not launched for heavy payloads (greater than 10000 kg).</a:t>
            </a:r>
          </a:p>
          <a:p>
            <a:pPr marL="0" indent="0">
              <a:buNone/>
            </a:pPr>
            <a:endParaRPr lang="en-US" sz="22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430234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25844"/>
            <a:ext cx="10444486" cy="459972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u="sng" dirty="0" smtClean="0">
                <a:solidFill>
                  <a:schemeClr val="accent3">
                    <a:lumMod val="25000"/>
                  </a:schemeClr>
                </a:solidFill>
                <a:latin typeface="Abadi" panose="020B0604020104020204" pitchFamily="34" charset="0"/>
              </a:rPr>
              <a:t>EDA - Data Visualizations </a:t>
            </a:r>
            <a:r>
              <a:rPr lang="en-US" sz="2000" u="sng" dirty="0">
                <a:solidFill>
                  <a:schemeClr val="accent3">
                    <a:lumMod val="25000"/>
                  </a:schemeClr>
                </a:solidFill>
                <a:latin typeface="Abadi" panose="020B0604020104020204" pitchFamily="34" charset="0"/>
              </a:rPr>
              <a:t>and Observations</a:t>
            </a:r>
            <a:r>
              <a:rPr lang="en-US" sz="2000" u="sng" dirty="0" smtClean="0">
                <a:solidFill>
                  <a:schemeClr val="accent3">
                    <a:lumMod val="25000"/>
                  </a:schemeClr>
                </a:solidFill>
                <a:latin typeface="Abadi" panose="020B0604020104020204" pitchFamily="34" charset="0"/>
              </a:rPr>
              <a:t>:</a:t>
            </a:r>
          </a:p>
          <a:p>
            <a:pPr>
              <a:lnSpc>
                <a:spcPct val="100000"/>
              </a:lnSpc>
              <a:spcBef>
                <a:spcPts val="1400"/>
              </a:spcBef>
            </a:pPr>
            <a:r>
              <a:rPr lang="en-US" sz="2400" dirty="0" smtClean="0">
                <a:solidFill>
                  <a:schemeClr val="accent3">
                    <a:lumMod val="25000"/>
                  </a:schemeClr>
                </a:solidFill>
                <a:latin typeface="Abadi" panose="020B0604020104020204" pitchFamily="34" charset="0"/>
              </a:rPr>
              <a:t>Success </a:t>
            </a:r>
            <a:r>
              <a:rPr lang="en-US" sz="2400" dirty="0">
                <a:solidFill>
                  <a:schemeClr val="accent3">
                    <a:lumMod val="25000"/>
                  </a:schemeClr>
                </a:solidFill>
                <a:latin typeface="Abadi" panose="020B0604020104020204" pitchFamily="34" charset="0"/>
              </a:rPr>
              <a:t>Rate by Orbit Type: A scatter plot and bar chart are used to display the success rates of launches for different orbit types. The goal is to understand if specific orbits have higher success rates.</a:t>
            </a:r>
          </a:p>
          <a:p>
            <a:pPr>
              <a:lnSpc>
                <a:spcPct val="100000"/>
              </a:lnSpc>
              <a:spcBef>
                <a:spcPts val="1400"/>
              </a:spcBef>
            </a:pPr>
            <a:r>
              <a:rPr lang="en-US" sz="2400" dirty="0">
                <a:solidFill>
                  <a:schemeClr val="accent3">
                    <a:lumMod val="25000"/>
                  </a:schemeClr>
                </a:solidFill>
                <a:latin typeface="Abadi" panose="020B0604020104020204" pitchFamily="34" charset="0"/>
              </a:rPr>
              <a:t>Flight Number vs. Orbit Type: In the LEO orbit, success seems to be related to the number of flights, but there's no evident relationship for GTO orbit.</a:t>
            </a:r>
          </a:p>
          <a:p>
            <a:pPr>
              <a:lnSpc>
                <a:spcPct val="100000"/>
              </a:lnSpc>
              <a:spcBef>
                <a:spcPts val="1400"/>
              </a:spcBef>
            </a:pPr>
            <a:r>
              <a:rPr lang="en-US" sz="2400" dirty="0">
                <a:solidFill>
                  <a:schemeClr val="accent3">
                    <a:lumMod val="25000"/>
                  </a:schemeClr>
                </a:solidFill>
                <a:latin typeface="Abadi" panose="020B0604020104020204" pitchFamily="34" charset="0"/>
              </a:rPr>
              <a:t>Payload vs. Orbit Type: With heavier payloads, successful landings are more prevalent for Polar, LEO, and ISS orbits. For GTO, both positive and negative outcomes occur.</a:t>
            </a:r>
          </a:p>
          <a:p>
            <a:pPr>
              <a:lnSpc>
                <a:spcPct val="100000"/>
              </a:lnSpc>
              <a:spcBef>
                <a:spcPts val="1400"/>
              </a:spcBef>
            </a:pPr>
            <a:r>
              <a:rPr lang="en-US" sz="2400" dirty="0">
                <a:solidFill>
                  <a:schemeClr val="accent3">
                    <a:lumMod val="25000"/>
                  </a:schemeClr>
                </a:solidFill>
                <a:latin typeface="Abadi" panose="020B0604020104020204" pitchFamily="34" charset="0"/>
              </a:rPr>
              <a:t>Yearly Trend of Launch Success: A bar plot visualizes the success rate of launches over the years, showcasing a trend in </a:t>
            </a:r>
            <a:r>
              <a:rPr lang="en-US" sz="2400" dirty="0" err="1">
                <a:solidFill>
                  <a:schemeClr val="accent3">
                    <a:lumMod val="25000"/>
                  </a:schemeClr>
                </a:solidFill>
                <a:latin typeface="Abadi" panose="020B0604020104020204" pitchFamily="34" charset="0"/>
              </a:rPr>
              <a:t>SpaceX's</a:t>
            </a:r>
            <a:r>
              <a:rPr lang="en-US" sz="2400" dirty="0">
                <a:solidFill>
                  <a:schemeClr val="accent3">
                    <a:lumMod val="25000"/>
                  </a:schemeClr>
                </a:solidFill>
                <a:latin typeface="Abadi" panose="020B0604020104020204" pitchFamily="34" charset="0"/>
              </a:rPr>
              <a:t> mission successes.</a:t>
            </a:r>
            <a:endParaRPr lang="en-US" sz="2400" dirty="0"/>
          </a:p>
          <a:p>
            <a:pPr marL="0" indent="0">
              <a:buNone/>
            </a:pPr>
            <a:endParaRPr lang="en-US" sz="22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1909986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25844"/>
            <a:ext cx="10444486" cy="45997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u="sng" dirty="0">
                <a:solidFill>
                  <a:schemeClr val="accent3">
                    <a:lumMod val="25000"/>
                  </a:schemeClr>
                </a:solidFill>
                <a:latin typeface="Abadi" panose="020B0604020104020204" pitchFamily="34" charset="0"/>
              </a:rPr>
              <a:t>Interactive analytics demo in </a:t>
            </a:r>
            <a:r>
              <a:rPr lang="en-US" sz="2000" u="sng" dirty="0" smtClean="0">
                <a:solidFill>
                  <a:schemeClr val="accent3">
                    <a:lumMod val="25000"/>
                  </a:schemeClr>
                </a:solidFill>
                <a:latin typeface="Abadi" panose="020B0604020104020204" pitchFamily="34" charset="0"/>
              </a:rPr>
              <a:t>screenshots</a:t>
            </a:r>
          </a:p>
          <a:p>
            <a:pPr marL="0" indent="0">
              <a:buNone/>
            </a:pPr>
            <a:endParaRPr lang="en-US" sz="22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p:cNvPicPr>
            <a:picLocks noChangeAspect="1"/>
          </p:cNvPicPr>
          <p:nvPr/>
        </p:nvPicPr>
        <p:blipFill>
          <a:blip r:embed="rId4"/>
          <a:stretch>
            <a:fillRect/>
          </a:stretch>
        </p:blipFill>
        <p:spPr>
          <a:xfrm>
            <a:off x="841125" y="1813302"/>
            <a:ext cx="10616847" cy="4759740"/>
          </a:xfrm>
          <a:prstGeom prst="rect">
            <a:avLst/>
          </a:prstGeom>
        </p:spPr>
      </p:pic>
    </p:spTree>
    <p:extLst>
      <p:ext uri="{BB962C8B-B14F-4D97-AF65-F5344CB8AC3E}">
        <p14:creationId xmlns:p14="http://schemas.microsoft.com/office/powerpoint/2010/main" val="12701537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41341"/>
            <a:ext cx="10515600" cy="498586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300" dirty="0" smtClean="0">
                <a:solidFill>
                  <a:schemeClr val="accent3">
                    <a:lumMod val="25000"/>
                  </a:schemeClr>
                </a:solidFill>
                <a:latin typeface="Abadi" panose="020B0604020104020204" pitchFamily="34" charset="0"/>
              </a:rPr>
              <a:t>SpaceX has a </a:t>
            </a:r>
            <a:r>
              <a:rPr lang="en-US" sz="2300" dirty="0">
                <a:solidFill>
                  <a:schemeClr val="accent3">
                    <a:lumMod val="25000"/>
                  </a:schemeClr>
                </a:solidFill>
                <a:latin typeface="Abadi" panose="020B0604020104020204" pitchFamily="34" charset="0"/>
              </a:rPr>
              <a:t>reputation for its cost-efficient and reusable Falcon 9 rockets, setting itself apart from </a:t>
            </a:r>
            <a:r>
              <a:rPr lang="en-US" sz="2300" dirty="0" smtClean="0">
                <a:solidFill>
                  <a:schemeClr val="accent3">
                    <a:lumMod val="25000"/>
                  </a:schemeClr>
                </a:solidFill>
                <a:latin typeface="Abadi" panose="020B0604020104020204" pitchFamily="34" charset="0"/>
              </a:rPr>
              <a:t>competitors. To </a:t>
            </a:r>
            <a:r>
              <a:rPr lang="en-US" sz="2300" dirty="0">
                <a:solidFill>
                  <a:schemeClr val="accent3">
                    <a:lumMod val="25000"/>
                  </a:schemeClr>
                </a:solidFill>
                <a:latin typeface="Abadi" panose="020B0604020104020204" pitchFamily="34" charset="0"/>
              </a:rPr>
              <a:t>understand the intricacies of </a:t>
            </a:r>
            <a:r>
              <a:rPr lang="en-US" sz="2300" dirty="0" err="1">
                <a:solidFill>
                  <a:schemeClr val="accent3">
                    <a:lumMod val="25000"/>
                  </a:schemeClr>
                </a:solidFill>
                <a:latin typeface="Abadi" panose="020B0604020104020204" pitchFamily="34" charset="0"/>
              </a:rPr>
              <a:t>SpaceX's</a:t>
            </a:r>
            <a:r>
              <a:rPr lang="en-US" sz="2300" dirty="0">
                <a:solidFill>
                  <a:schemeClr val="accent3">
                    <a:lumMod val="25000"/>
                  </a:schemeClr>
                </a:solidFill>
                <a:latin typeface="Abadi" panose="020B0604020104020204" pitchFamily="34" charset="0"/>
              </a:rPr>
              <a:t> operations, an exhaustive analysis was </a:t>
            </a:r>
            <a:r>
              <a:rPr lang="en-US" sz="2300" dirty="0" smtClean="0">
                <a:solidFill>
                  <a:schemeClr val="accent3">
                    <a:lumMod val="25000"/>
                  </a:schemeClr>
                </a:solidFill>
                <a:latin typeface="Abadi" panose="020B0604020104020204" pitchFamily="34" charset="0"/>
              </a:rPr>
              <a:t>done. </a:t>
            </a:r>
          </a:p>
          <a:p>
            <a:pPr marL="0" indent="0">
              <a:lnSpc>
                <a:spcPct val="120000"/>
              </a:lnSpc>
              <a:spcBef>
                <a:spcPts val="1400"/>
              </a:spcBef>
              <a:buNone/>
            </a:pPr>
            <a:r>
              <a:rPr lang="en-US" sz="2300" dirty="0" smtClean="0">
                <a:solidFill>
                  <a:schemeClr val="accent3">
                    <a:lumMod val="25000"/>
                  </a:schemeClr>
                </a:solidFill>
                <a:latin typeface="Abadi" panose="020B0604020104020204" pitchFamily="34" charset="0"/>
              </a:rPr>
              <a:t>The </a:t>
            </a:r>
            <a:r>
              <a:rPr lang="en-US" sz="2300" dirty="0">
                <a:solidFill>
                  <a:schemeClr val="accent3">
                    <a:lumMod val="25000"/>
                  </a:schemeClr>
                </a:solidFill>
                <a:latin typeface="Abadi" panose="020B0604020104020204" pitchFamily="34" charset="0"/>
              </a:rPr>
              <a:t>methodology encompassed data collection from SpaceX through APIs </a:t>
            </a:r>
            <a:r>
              <a:rPr lang="en-US" sz="2300" dirty="0" smtClean="0">
                <a:solidFill>
                  <a:schemeClr val="accent3">
                    <a:lumMod val="25000"/>
                  </a:schemeClr>
                </a:solidFill>
                <a:latin typeface="Abadi" panose="020B0604020104020204" pitchFamily="34" charset="0"/>
              </a:rPr>
              <a:t>and </a:t>
            </a:r>
            <a:r>
              <a:rPr lang="en-US" sz="2300" dirty="0">
                <a:solidFill>
                  <a:schemeClr val="accent3">
                    <a:lumMod val="25000"/>
                  </a:schemeClr>
                </a:solidFill>
                <a:latin typeface="Abadi" panose="020B0604020104020204" pitchFamily="34" charset="0"/>
              </a:rPr>
              <a:t>web scraping, followed by data wrangling. Extensive </a:t>
            </a:r>
            <a:r>
              <a:rPr lang="en-US" sz="2300" dirty="0" smtClean="0">
                <a:solidFill>
                  <a:schemeClr val="accent3">
                    <a:lumMod val="25000"/>
                  </a:schemeClr>
                </a:solidFill>
                <a:latin typeface="Abadi" panose="020B0604020104020204" pitchFamily="34" charset="0"/>
              </a:rPr>
              <a:t>EDA </a:t>
            </a:r>
            <a:r>
              <a:rPr lang="en-US" sz="2300" dirty="0">
                <a:solidFill>
                  <a:schemeClr val="accent3">
                    <a:lumMod val="25000"/>
                  </a:schemeClr>
                </a:solidFill>
                <a:latin typeface="Abadi" panose="020B0604020104020204" pitchFamily="34" charset="0"/>
              </a:rPr>
              <a:t>was conducted using SQL and </a:t>
            </a:r>
            <a:r>
              <a:rPr lang="en-US" sz="2300" dirty="0" smtClean="0">
                <a:solidFill>
                  <a:schemeClr val="accent3">
                    <a:lumMod val="25000"/>
                  </a:schemeClr>
                </a:solidFill>
                <a:latin typeface="Abadi" panose="020B0604020104020204" pitchFamily="34" charset="0"/>
              </a:rPr>
              <a:t>visualization tools. </a:t>
            </a:r>
            <a:r>
              <a:rPr lang="en-US" sz="2300" dirty="0">
                <a:solidFill>
                  <a:schemeClr val="accent3">
                    <a:lumMod val="25000"/>
                  </a:schemeClr>
                </a:solidFill>
                <a:latin typeface="Abadi" panose="020B0604020104020204" pitchFamily="34" charset="0"/>
              </a:rPr>
              <a:t>Interactive visual </a:t>
            </a:r>
            <a:r>
              <a:rPr lang="en-US" sz="2300" dirty="0" smtClean="0">
                <a:solidFill>
                  <a:schemeClr val="accent3">
                    <a:lumMod val="25000"/>
                  </a:schemeClr>
                </a:solidFill>
                <a:latin typeface="Abadi" panose="020B0604020104020204" pitchFamily="34" charset="0"/>
              </a:rPr>
              <a:t>analytic tools like </a:t>
            </a:r>
            <a:r>
              <a:rPr lang="en-US" sz="2300" dirty="0">
                <a:solidFill>
                  <a:schemeClr val="accent3">
                    <a:lumMod val="25000"/>
                  </a:schemeClr>
                </a:solidFill>
                <a:latin typeface="Abadi" panose="020B0604020104020204" pitchFamily="34" charset="0"/>
              </a:rPr>
              <a:t>Folium and </a:t>
            </a:r>
            <a:r>
              <a:rPr lang="en-US" sz="2300" dirty="0" err="1" smtClean="0">
                <a:solidFill>
                  <a:schemeClr val="accent3">
                    <a:lumMod val="25000"/>
                  </a:schemeClr>
                </a:solidFill>
                <a:latin typeface="Abadi" panose="020B0604020104020204" pitchFamily="34" charset="0"/>
              </a:rPr>
              <a:t>Plotly</a:t>
            </a:r>
            <a:r>
              <a:rPr lang="en-US" sz="2300" dirty="0" smtClean="0">
                <a:solidFill>
                  <a:schemeClr val="accent3">
                    <a:lumMod val="25000"/>
                  </a:schemeClr>
                </a:solidFill>
                <a:latin typeface="Abadi" panose="020B0604020104020204" pitchFamily="34" charset="0"/>
              </a:rPr>
              <a:t> provided </a:t>
            </a:r>
            <a:r>
              <a:rPr lang="en-US" sz="2300" dirty="0">
                <a:solidFill>
                  <a:schemeClr val="accent3">
                    <a:lumMod val="25000"/>
                  </a:schemeClr>
                </a:solidFill>
                <a:latin typeface="Abadi" panose="020B0604020104020204" pitchFamily="34" charset="0"/>
              </a:rPr>
              <a:t>dynamic insights into the data. Predictive analysis was applied using various classification models to forecast landing outcomes. </a:t>
            </a:r>
            <a:endParaRPr lang="en-US" sz="2300" dirty="0" smtClean="0">
              <a:solidFill>
                <a:schemeClr val="accent3">
                  <a:lumMod val="25000"/>
                </a:schemeClr>
              </a:solidFill>
              <a:latin typeface="Abadi" panose="020B0604020104020204" pitchFamily="34" charset="0"/>
            </a:endParaRPr>
          </a:p>
          <a:p>
            <a:pPr marL="0" indent="0">
              <a:lnSpc>
                <a:spcPct val="120000"/>
              </a:lnSpc>
              <a:spcBef>
                <a:spcPts val="1400"/>
              </a:spcBef>
              <a:buNone/>
            </a:pPr>
            <a:r>
              <a:rPr lang="en-US" sz="2300" dirty="0" smtClean="0">
                <a:solidFill>
                  <a:schemeClr val="accent3">
                    <a:lumMod val="25000"/>
                  </a:schemeClr>
                </a:solidFill>
                <a:latin typeface="Abadi" panose="020B0604020104020204" pitchFamily="34" charset="0"/>
              </a:rPr>
              <a:t>Notably</a:t>
            </a:r>
            <a:r>
              <a:rPr lang="en-US" sz="2300" dirty="0">
                <a:solidFill>
                  <a:schemeClr val="accent3">
                    <a:lumMod val="25000"/>
                  </a:schemeClr>
                </a:solidFill>
                <a:latin typeface="Abadi" panose="020B0604020104020204" pitchFamily="34" charset="0"/>
              </a:rPr>
              <a:t>, the decision tree model outperformed others in </a:t>
            </a:r>
            <a:r>
              <a:rPr lang="en-US" sz="2300" dirty="0" smtClean="0">
                <a:solidFill>
                  <a:schemeClr val="accent3">
                    <a:lumMod val="25000"/>
                  </a:schemeClr>
                </a:solidFill>
                <a:latin typeface="Abadi" panose="020B0604020104020204" pitchFamily="34" charset="0"/>
              </a:rPr>
              <a:t>predicting successful landings</a:t>
            </a:r>
            <a:r>
              <a:rPr lang="en-US" sz="2300" dirty="0">
                <a:solidFill>
                  <a:schemeClr val="accent3">
                    <a:lumMod val="25000"/>
                  </a:schemeClr>
                </a:solidFill>
                <a:latin typeface="Abadi" panose="020B0604020104020204" pitchFamily="34" charset="0"/>
              </a:rPr>
              <a:t>, offering invaluable insights into launch costs and enhancing the competitive bidding process for rocket launches.</a:t>
            </a:r>
            <a:endParaRPr lang="en-US" sz="23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5844"/>
            <a:ext cx="10515601" cy="4751119"/>
          </a:xfrm>
          <a:prstGeom prst="rect">
            <a:avLst/>
          </a:prstGeom>
        </p:spPr>
        <p:txBody>
          <a:bodyPr>
            <a:normAutofit fontScale="92500" lnSpcReduction="20000"/>
          </a:bodyPr>
          <a:lstStyle/>
          <a:p>
            <a:pPr>
              <a:lnSpc>
                <a:spcPct val="100000"/>
              </a:lnSpc>
              <a:spcBef>
                <a:spcPts val="1400"/>
              </a:spcBef>
            </a:pPr>
            <a:r>
              <a:rPr lang="en-US" sz="3300" u="sng" dirty="0">
                <a:latin typeface="Abadi" panose="020B0604020104020204"/>
              </a:rPr>
              <a:t>Predictive analysis </a:t>
            </a:r>
            <a:r>
              <a:rPr lang="en-US" sz="3300" u="sng" dirty="0" smtClean="0">
                <a:latin typeface="Abadi" panose="020B0604020104020204"/>
              </a:rPr>
              <a:t>results</a:t>
            </a:r>
          </a:p>
          <a:p>
            <a:pPr>
              <a:lnSpc>
                <a:spcPct val="100000"/>
              </a:lnSpc>
              <a:spcBef>
                <a:spcPts val="1400"/>
              </a:spcBef>
            </a:pPr>
            <a:r>
              <a:rPr lang="en-US" sz="3300" dirty="0" smtClean="0">
                <a:latin typeface="Abadi" panose="020B0604020104020204"/>
              </a:rPr>
              <a:t>Logistic </a:t>
            </a:r>
            <a:r>
              <a:rPr lang="en-US" sz="3300" dirty="0">
                <a:latin typeface="Abadi" panose="020B0604020104020204"/>
              </a:rPr>
              <a:t>Regression</a:t>
            </a:r>
            <a:r>
              <a:rPr lang="en-US" sz="3300" dirty="0" smtClean="0">
                <a:latin typeface="Abadi" panose="020B0604020104020204"/>
              </a:rPr>
              <a:t>:</a:t>
            </a:r>
          </a:p>
          <a:p>
            <a:pPr lvl="1">
              <a:lnSpc>
                <a:spcPct val="100000"/>
              </a:lnSpc>
              <a:spcBef>
                <a:spcPts val="1400"/>
              </a:spcBef>
            </a:pPr>
            <a:r>
              <a:rPr lang="en-US" sz="3300" dirty="0" smtClean="0">
                <a:latin typeface="Abadi" panose="020B0604020104020204"/>
              </a:rPr>
              <a:t>Best hyper parameters </a:t>
            </a:r>
            <a:r>
              <a:rPr lang="en-US" sz="3300" dirty="0">
                <a:latin typeface="Abadi" panose="020B0604020104020204"/>
              </a:rPr>
              <a:t>found were: C: 0.01, penalty: l2, solver: </a:t>
            </a:r>
            <a:r>
              <a:rPr lang="en-US" sz="3300" dirty="0" err="1">
                <a:latin typeface="Abadi" panose="020B0604020104020204"/>
              </a:rPr>
              <a:t>lbfgs</a:t>
            </a:r>
            <a:r>
              <a:rPr lang="en-US" sz="3300" dirty="0">
                <a:latin typeface="Abadi" panose="020B0604020104020204"/>
              </a:rPr>
              <a:t>.</a:t>
            </a:r>
          </a:p>
          <a:p>
            <a:pPr lvl="1">
              <a:lnSpc>
                <a:spcPct val="100000"/>
              </a:lnSpc>
              <a:spcBef>
                <a:spcPts val="1400"/>
              </a:spcBef>
            </a:pPr>
            <a:r>
              <a:rPr lang="en-US" sz="3300" dirty="0">
                <a:latin typeface="Abadi" panose="020B0604020104020204"/>
              </a:rPr>
              <a:t>Validation accuracy: 84.64</a:t>
            </a:r>
            <a:r>
              <a:rPr lang="en-US" sz="3300" dirty="0" smtClean="0">
                <a:latin typeface="Abadi" panose="020B0604020104020204"/>
              </a:rPr>
              <a:t>%.</a:t>
            </a:r>
          </a:p>
          <a:p>
            <a:pPr lvl="1">
              <a:lnSpc>
                <a:spcPct val="100000"/>
              </a:lnSpc>
              <a:spcBef>
                <a:spcPts val="1400"/>
              </a:spcBef>
            </a:pPr>
            <a:endParaRPr lang="en-US" sz="3300" dirty="0" smtClean="0">
              <a:latin typeface="Abadi" panose="020B0604020104020204"/>
            </a:endParaRPr>
          </a:p>
          <a:p>
            <a:r>
              <a:rPr lang="en-US" sz="3300" dirty="0">
                <a:latin typeface="Abadi" panose="020B0604020104020204"/>
              </a:rPr>
              <a:t>Support Vector Machine (SVM):</a:t>
            </a:r>
          </a:p>
          <a:p>
            <a:pPr lvl="1"/>
            <a:r>
              <a:rPr lang="en-US" sz="3300" dirty="0" smtClean="0">
                <a:latin typeface="Abadi" panose="020B0604020104020204"/>
              </a:rPr>
              <a:t>Best </a:t>
            </a:r>
            <a:r>
              <a:rPr lang="en-US" sz="3300" dirty="0">
                <a:latin typeface="Abadi" panose="020B0604020104020204"/>
              </a:rPr>
              <a:t>hyperparameters found were: C: 1.0, gamma: 0.0316, kernel: sigmoid.</a:t>
            </a:r>
          </a:p>
          <a:p>
            <a:pPr lvl="1"/>
            <a:r>
              <a:rPr lang="en-US" sz="3300" dirty="0">
                <a:latin typeface="Abadi" panose="020B0604020104020204"/>
              </a:rPr>
              <a:t>Validation accuracy: 84.82%.</a:t>
            </a:r>
          </a:p>
          <a:p>
            <a:pPr lvl="1">
              <a:lnSpc>
                <a:spcPct val="100000"/>
              </a:lnSpc>
              <a:spcBef>
                <a:spcPts val="1400"/>
              </a:spcBef>
            </a:pPr>
            <a:endParaRPr lang="en-US" sz="2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0492151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5844"/>
            <a:ext cx="10515601" cy="4751119"/>
          </a:xfrm>
          <a:prstGeom prst="rect">
            <a:avLst/>
          </a:prstGeom>
        </p:spPr>
        <p:txBody>
          <a:bodyPr>
            <a:normAutofit/>
          </a:bodyPr>
          <a:lstStyle/>
          <a:p>
            <a:r>
              <a:rPr lang="en-US" sz="3600" dirty="0"/>
              <a:t>Decision Tree:</a:t>
            </a:r>
          </a:p>
          <a:p>
            <a:pPr lvl="1"/>
            <a:r>
              <a:rPr lang="en-US" sz="3200" dirty="0" smtClean="0"/>
              <a:t>Best </a:t>
            </a:r>
            <a:r>
              <a:rPr lang="en-US" sz="3200" dirty="0"/>
              <a:t>hyperparameters were derived from a set of parameters like criterion, splitter, </a:t>
            </a:r>
            <a:r>
              <a:rPr lang="en-US" sz="3200" dirty="0" err="1"/>
              <a:t>max_depth</a:t>
            </a:r>
            <a:r>
              <a:rPr lang="en-US" sz="3200" dirty="0"/>
              <a:t>, etc.</a:t>
            </a:r>
          </a:p>
          <a:p>
            <a:pPr lvl="1"/>
            <a:r>
              <a:rPr lang="en-US" sz="3200" dirty="0" smtClean="0"/>
              <a:t>Validation </a:t>
            </a:r>
            <a:r>
              <a:rPr lang="en-US" sz="3200" dirty="0"/>
              <a:t>accuracy: 88.89</a:t>
            </a:r>
            <a:r>
              <a:rPr lang="en-US" sz="3200" dirty="0" smtClean="0"/>
              <a:t>%.</a:t>
            </a:r>
          </a:p>
          <a:p>
            <a:pPr lvl="1"/>
            <a:endParaRPr lang="en-US" sz="3200" dirty="0" smtClean="0"/>
          </a:p>
          <a:p>
            <a:r>
              <a:rPr lang="en-US" sz="3600" dirty="0"/>
              <a:t>K-Nearest Neighbors (KNN):</a:t>
            </a:r>
          </a:p>
          <a:p>
            <a:pPr lvl="1"/>
            <a:r>
              <a:rPr lang="en-US" sz="3200" dirty="0" smtClean="0"/>
              <a:t>Best </a:t>
            </a:r>
            <a:r>
              <a:rPr lang="en-US" sz="3200" dirty="0"/>
              <a:t>hyperparameters found were: algorithm: auto, </a:t>
            </a:r>
            <a:r>
              <a:rPr lang="en-US" sz="3200" dirty="0" err="1"/>
              <a:t>n_neighbors</a:t>
            </a:r>
            <a:r>
              <a:rPr lang="en-US" sz="3200" dirty="0"/>
              <a:t>: 10, p: 1.</a:t>
            </a:r>
          </a:p>
          <a:p>
            <a:pPr lvl="1"/>
            <a:r>
              <a:rPr lang="en-US" sz="3200" dirty="0"/>
              <a:t>Validation accuracy: 84.82%.</a:t>
            </a:r>
          </a:p>
          <a:p>
            <a:pPr lvl="1"/>
            <a:endParaRPr lang="en-US" sz="32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13145296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42820"/>
            <a:ext cx="10515601" cy="4534143"/>
          </a:xfrm>
          <a:prstGeom prst="rect">
            <a:avLst/>
          </a:prstGeom>
        </p:spPr>
        <p:txBody>
          <a:bodyPr>
            <a:normAutofit/>
          </a:bodyPr>
          <a:lstStyle/>
          <a:p>
            <a:r>
              <a:rPr lang="en-US" sz="3600" dirty="0"/>
              <a:t>3. </a:t>
            </a:r>
            <a:r>
              <a:rPr lang="en-US" sz="3600" dirty="0" smtClean="0"/>
              <a:t>Comparison and Conclusion:</a:t>
            </a:r>
            <a:endParaRPr lang="en-US" sz="3600" dirty="0"/>
          </a:p>
          <a:p>
            <a:pPr lvl="1"/>
            <a:r>
              <a:rPr lang="en-US" sz="3200" dirty="0" smtClean="0"/>
              <a:t>The </a:t>
            </a:r>
            <a:r>
              <a:rPr lang="en-US" sz="3200" dirty="0"/>
              <a:t>best performing model </a:t>
            </a:r>
            <a:r>
              <a:rPr lang="en-US" sz="3200" dirty="0" smtClean="0"/>
              <a:t>was the Decision </a:t>
            </a:r>
            <a:r>
              <a:rPr lang="en-US" sz="3200" dirty="0"/>
              <a:t>Tree </a:t>
            </a:r>
            <a:r>
              <a:rPr lang="en-US" sz="3200" dirty="0" smtClean="0"/>
              <a:t>with </a:t>
            </a:r>
            <a:r>
              <a:rPr lang="en-US" sz="3200" dirty="0"/>
              <a:t>a </a:t>
            </a:r>
            <a:r>
              <a:rPr lang="en-US" sz="3200" dirty="0" smtClean="0"/>
              <a:t>validation </a:t>
            </a:r>
            <a:r>
              <a:rPr lang="en-US" sz="3200" dirty="0"/>
              <a:t>accuracy of 88.89</a:t>
            </a:r>
            <a:r>
              <a:rPr lang="en-US" sz="3200" dirty="0" smtClean="0"/>
              <a:t>%.</a:t>
            </a:r>
          </a:p>
          <a:p>
            <a:pPr lvl="1"/>
            <a:endParaRPr lang="en-US" sz="28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9502461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751308"/>
            <a:ext cx="4264965" cy="4274264"/>
          </a:xfrm>
          <a:prstGeom prst="rect">
            <a:avLst/>
          </a:prstGeom>
        </p:spPr>
        <p:txBody>
          <a:bodyPr>
            <a:normAutofit fontScale="85000" lnSpcReduction="20000"/>
          </a:bodyPr>
          <a:lstStyle/>
          <a:p>
            <a:pPr>
              <a:lnSpc>
                <a:spcPct val="100000"/>
              </a:lnSpc>
              <a:spcBef>
                <a:spcPts val="1400"/>
              </a:spcBef>
            </a:pPr>
            <a:r>
              <a:rPr lang="en-US" sz="2600" dirty="0" smtClean="0">
                <a:latin typeface="Abadi" panose="020B0604020104020204"/>
              </a:rPr>
              <a:t>There </a:t>
            </a:r>
            <a:r>
              <a:rPr lang="en-US" sz="2600" dirty="0">
                <a:latin typeface="Abadi" panose="020B0604020104020204"/>
              </a:rPr>
              <a:t>are two classes of data points, "Class 0" (blue) and "Class 1" (orange).</a:t>
            </a:r>
          </a:p>
          <a:p>
            <a:pPr>
              <a:lnSpc>
                <a:spcPct val="100000"/>
              </a:lnSpc>
              <a:spcBef>
                <a:spcPts val="1400"/>
              </a:spcBef>
            </a:pPr>
            <a:r>
              <a:rPr lang="en-US" sz="2600" dirty="0">
                <a:latin typeface="Abadi" panose="020B0604020104020204"/>
              </a:rPr>
              <a:t>The "CCAFS SLC 40" site has the most launches, spread across the entire range of flight numbers</a:t>
            </a:r>
            <a:r>
              <a:rPr lang="en-US" sz="2600" dirty="0" smtClean="0">
                <a:latin typeface="Abadi" panose="020B0604020104020204"/>
              </a:rPr>
              <a:t>.</a:t>
            </a:r>
          </a:p>
          <a:p>
            <a:pPr>
              <a:lnSpc>
                <a:spcPct val="100000"/>
              </a:lnSpc>
              <a:spcBef>
                <a:spcPts val="1400"/>
              </a:spcBef>
            </a:pPr>
            <a:r>
              <a:rPr lang="en-US" sz="2600" dirty="0">
                <a:latin typeface="Abadi" panose="020B0604020104020204"/>
              </a:rPr>
              <a:t>Both </a:t>
            </a:r>
            <a:r>
              <a:rPr lang="en-US" sz="2600" dirty="0" smtClean="0">
                <a:latin typeface="Abadi" panose="020B0604020104020204"/>
              </a:rPr>
              <a:t>"Class 0" and "Class 1” </a:t>
            </a:r>
            <a:r>
              <a:rPr lang="en-US" sz="2600" dirty="0">
                <a:latin typeface="Abadi" panose="020B0604020104020204"/>
              </a:rPr>
              <a:t>launches are spread across all three sites. However, the later flight numbers (60 and above) from the "CCAFS SLC 40" site show a dominance of "Class 1" launches</a:t>
            </a:r>
            <a:r>
              <a:rPr lang="en-US" sz="2600" dirty="0" smtClean="0">
                <a:latin typeface="Abadi" panose="020B0604020104020204"/>
              </a:rPr>
              <a:t>.</a:t>
            </a:r>
            <a:endParaRPr lang="en-US" sz="2600" dirty="0">
              <a:latin typeface="Abadi" panose="020B0604020104020204"/>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5346915" y="2080824"/>
            <a:ext cx="5938696" cy="2951623"/>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605285"/>
            <a:ext cx="4406423" cy="4143375"/>
          </a:xfrm>
          <a:prstGeom prst="rect">
            <a:avLst/>
          </a:prstGeom>
        </p:spPr>
        <p:txBody>
          <a:bodyPr>
            <a:noAutofit/>
          </a:bodyPr>
          <a:lstStyle/>
          <a:p>
            <a:pPr>
              <a:lnSpc>
                <a:spcPct val="100000"/>
              </a:lnSpc>
              <a:spcBef>
                <a:spcPts val="1400"/>
              </a:spcBef>
            </a:pPr>
            <a:r>
              <a:rPr lang="en-US" sz="2000" dirty="0" smtClean="0">
                <a:latin typeface="Abadi" panose="020B0604020104020204"/>
              </a:rPr>
              <a:t>The "CCAFS </a:t>
            </a:r>
            <a:r>
              <a:rPr lang="en-US" sz="2000" dirty="0">
                <a:latin typeface="Abadi" panose="020B0604020104020204"/>
              </a:rPr>
              <a:t>SLC </a:t>
            </a:r>
            <a:r>
              <a:rPr lang="en-US" sz="2000" dirty="0" smtClean="0">
                <a:latin typeface="Abadi" panose="020B0604020104020204"/>
              </a:rPr>
              <a:t>40" site shows </a:t>
            </a:r>
            <a:r>
              <a:rPr lang="en-US" sz="2000" dirty="0">
                <a:latin typeface="Abadi" panose="020B0604020104020204"/>
              </a:rPr>
              <a:t>a wide range of payload </a:t>
            </a:r>
            <a:r>
              <a:rPr lang="en-US" sz="2000" dirty="0" smtClean="0">
                <a:latin typeface="Abadi" panose="020B0604020104020204"/>
              </a:rPr>
              <a:t>masses. There's </a:t>
            </a:r>
            <a:r>
              <a:rPr lang="en-US" sz="2000" dirty="0">
                <a:latin typeface="Abadi" panose="020B0604020104020204"/>
              </a:rPr>
              <a:t>a dense concentration of both classes in the lower payload mass range</a:t>
            </a:r>
            <a:r>
              <a:rPr lang="en-US" sz="2000" dirty="0" smtClean="0">
                <a:latin typeface="Abadi" panose="020B0604020104020204"/>
              </a:rPr>
              <a:t>.</a:t>
            </a:r>
          </a:p>
          <a:p>
            <a:pPr>
              <a:lnSpc>
                <a:spcPct val="100000"/>
              </a:lnSpc>
              <a:spcBef>
                <a:spcPts val="1400"/>
              </a:spcBef>
            </a:pPr>
            <a:r>
              <a:rPr lang="en-US" sz="2000" dirty="0">
                <a:latin typeface="Abadi" panose="020B0604020104020204"/>
              </a:rPr>
              <a:t>Across all sites, "Class 1" payloads are more common in the very high payload mass </a:t>
            </a:r>
            <a:r>
              <a:rPr lang="en-US" sz="2000" dirty="0" smtClean="0">
                <a:latin typeface="Abadi" panose="020B0604020104020204"/>
              </a:rPr>
              <a:t>category.</a:t>
            </a:r>
          </a:p>
          <a:p>
            <a:pPr>
              <a:lnSpc>
                <a:spcPct val="100000"/>
              </a:lnSpc>
              <a:spcBef>
                <a:spcPts val="1400"/>
              </a:spcBef>
            </a:pPr>
            <a:r>
              <a:rPr lang="en-US" sz="2000" dirty="0" smtClean="0">
                <a:latin typeface="Abadi" panose="020B0604020104020204"/>
              </a:rPr>
              <a:t>Most </a:t>
            </a:r>
            <a:r>
              <a:rPr lang="en-US" sz="2000" dirty="0">
                <a:latin typeface="Abadi" panose="020B0604020104020204"/>
              </a:rPr>
              <a:t>of the launches, regardless of the class, are concentrated in the lower payload mass range.</a:t>
            </a:r>
            <a:endParaRPr lang="en-US" sz="2000" dirty="0">
              <a:latin typeface="Abadi" panose="020B0604020104020204"/>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5176434" y="1605285"/>
            <a:ext cx="6109177" cy="4143375"/>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184541"/>
            <a:ext cx="10632230" cy="1848549"/>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Several orbits, such as ES-L1, PO, and SO, have success rates below 20% as indicated by the lightest colored dots</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HEO and ISS show the highest success rates, near or at 100%, as denoted by the darkest dots on the extreme </a:t>
            </a:r>
            <a:r>
              <a:rPr lang="en-US" sz="2200" dirty="0" smtClean="0">
                <a:solidFill>
                  <a:schemeClr val="accent3">
                    <a:lumMod val="25000"/>
                  </a:schemeClr>
                </a:solidFill>
                <a:latin typeface="Abadi" panose="020B0604020104020204" pitchFamily="34" charset="0"/>
              </a:rPr>
              <a:t>right.</a:t>
            </a:r>
          </a:p>
          <a:p>
            <a:pPr>
              <a:lnSpc>
                <a:spcPct val="100000"/>
              </a:lnSpc>
              <a:spcBef>
                <a:spcPts val="1400"/>
              </a:spcBef>
            </a:pPr>
            <a:r>
              <a:rPr lang="en-US" sz="2200" dirty="0">
                <a:solidFill>
                  <a:schemeClr val="accent3">
                    <a:lumMod val="25000"/>
                  </a:schemeClr>
                </a:solidFill>
                <a:latin typeface="Abadi" panose="020B0604020104020204" pitchFamily="34" charset="0"/>
              </a:rPr>
              <a:t>There are no orbits with a success rate specifically at the 20%, 40%, or 60% mark</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1462251"/>
            <a:ext cx="5143964" cy="2597096"/>
          </a:xfrm>
          <a:prstGeom prst="rect">
            <a:avLst/>
          </a:prstGeom>
        </p:spPr>
      </p:pic>
      <p:pic>
        <p:nvPicPr>
          <p:cNvPr id="6" name="Picture 5"/>
          <p:cNvPicPr>
            <a:picLocks noChangeAspect="1"/>
          </p:cNvPicPr>
          <p:nvPr/>
        </p:nvPicPr>
        <p:blipFill>
          <a:blip r:embed="rId4"/>
          <a:stretch>
            <a:fillRect/>
          </a:stretch>
        </p:blipFill>
        <p:spPr>
          <a:xfrm>
            <a:off x="6255055" y="1462251"/>
            <a:ext cx="5147186" cy="2597096"/>
          </a:xfrm>
          <a:prstGeom prst="rect">
            <a:avLst/>
          </a:prstGeom>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61769"/>
            <a:ext cx="3932238" cy="4219575"/>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orbits LEO, ISS, and GTO show the most launches, with a mix of both Class 0 and Class 1 throughout the range of flight numbers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As the flight numbers increase (moving right on the X-axis), Class 1 launches (orange dots) appear to be more frequent, especially evident in the LEO, ISS, and GTO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702249" y="1661769"/>
            <a:ext cx="6583361" cy="4219575"/>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20838"/>
            <a:ext cx="3554016" cy="4248150"/>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LEO orbit, like other orbits, contains </a:t>
            </a:r>
            <a:r>
              <a:rPr lang="en-US" sz="2200" dirty="0">
                <a:solidFill>
                  <a:schemeClr val="accent3">
                    <a:lumMod val="25000"/>
                  </a:schemeClr>
                </a:solidFill>
                <a:latin typeface="Abadi" panose="020B0604020104020204" pitchFamily="34" charset="0"/>
              </a:rPr>
              <a:t>payloads with a wide range of masses, from lightweight to heavier ones, with most payloads under 4000 units</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PO orbit seems to have a single data point, indicating a payload of medium mass.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4702249" y="1620838"/>
            <a:ext cx="6583362" cy="4248150"/>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618495"/>
            <a:ext cx="10515600" cy="1438074"/>
          </a:xfrm>
          <a:prstGeom prst="rect">
            <a:avLst/>
          </a:prstGeom>
        </p:spPr>
        <p:txBody>
          <a:bodyPr>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plots depict </a:t>
            </a:r>
            <a:r>
              <a:rPr lang="en-US" sz="2200" dirty="0">
                <a:solidFill>
                  <a:schemeClr val="accent3">
                    <a:lumMod val="25000"/>
                  </a:schemeClr>
                </a:solidFill>
                <a:latin typeface="Abadi" panose="020B0604020104020204" pitchFamily="34" charset="0"/>
              </a:rPr>
              <a:t>a trend of increasing success in launches over the decade. While the decade began with low success rates, there was a consistent and significant improvement in launch successes, especially in the latter half of the </a:t>
            </a:r>
            <a:r>
              <a:rPr lang="en-US" sz="2200" dirty="0" smtClean="0">
                <a:solidFill>
                  <a:schemeClr val="accent3">
                    <a:lumMod val="25000"/>
                  </a:schemeClr>
                </a:solidFill>
                <a:latin typeface="Abadi" panose="020B0604020104020204" pitchFamily="34" charset="0"/>
              </a:rPr>
              <a:t>decade.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770011" y="1436177"/>
            <a:ext cx="4979860" cy="2916340"/>
          </a:xfrm>
          <a:prstGeom prst="rect">
            <a:avLst/>
          </a:prstGeom>
        </p:spPr>
      </p:pic>
      <p:pic>
        <p:nvPicPr>
          <p:cNvPr id="6" name="Picture 5"/>
          <p:cNvPicPr>
            <a:picLocks noChangeAspect="1"/>
          </p:cNvPicPr>
          <p:nvPr/>
        </p:nvPicPr>
        <p:blipFill>
          <a:blip r:embed="rId4"/>
          <a:stretch>
            <a:fillRect/>
          </a:stretch>
        </p:blipFill>
        <p:spPr>
          <a:xfrm>
            <a:off x="6137328" y="1436177"/>
            <a:ext cx="5148283" cy="2916340"/>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4332"/>
            <a:ext cx="10399486" cy="4491241"/>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3200" dirty="0">
                <a:solidFill>
                  <a:schemeClr val="accent3">
                    <a:lumMod val="25000"/>
                  </a:schemeClr>
                </a:solidFill>
                <a:latin typeface="Abadi" panose="020B0604020104020204" pitchFamily="34" charset="0"/>
              </a:rPr>
              <a:t>SpaceX has several significant achievements, one of which is its ability to return a spacecraft from low-earth orbit. </a:t>
            </a:r>
            <a:endParaRPr lang="en-US" sz="3200" dirty="0" smtClean="0">
              <a:solidFill>
                <a:schemeClr val="accent3">
                  <a:lumMod val="25000"/>
                </a:schemeClr>
              </a:solidFill>
              <a:latin typeface="Abadi" panose="020B0604020104020204" pitchFamily="34" charset="0"/>
            </a:endParaRPr>
          </a:p>
          <a:p>
            <a:pPr>
              <a:lnSpc>
                <a:spcPct val="100000"/>
              </a:lnSpc>
              <a:spcBef>
                <a:spcPts val="1400"/>
              </a:spcBef>
            </a:pPr>
            <a:r>
              <a:rPr lang="en-US" sz="3200" dirty="0" smtClean="0">
                <a:solidFill>
                  <a:schemeClr val="accent3">
                    <a:lumMod val="25000"/>
                  </a:schemeClr>
                </a:solidFill>
                <a:latin typeface="Abadi" panose="020B0604020104020204" pitchFamily="34" charset="0"/>
              </a:rPr>
              <a:t>It </a:t>
            </a:r>
            <a:r>
              <a:rPr lang="en-US" sz="3200" dirty="0">
                <a:solidFill>
                  <a:schemeClr val="accent3">
                    <a:lumMod val="25000"/>
                  </a:schemeClr>
                </a:solidFill>
                <a:latin typeface="Abadi" panose="020B0604020104020204" pitchFamily="34" charset="0"/>
              </a:rPr>
              <a:t>also offers Falcon 9 rocket launches at a cost of 62 million dollars, significantly less than its competitors. </a:t>
            </a:r>
            <a:endParaRPr lang="en-US" sz="3200" dirty="0" smtClean="0">
              <a:solidFill>
                <a:schemeClr val="accent3">
                  <a:lumMod val="25000"/>
                </a:schemeClr>
              </a:solidFill>
              <a:latin typeface="Abadi" panose="020B0604020104020204" pitchFamily="34" charset="0"/>
            </a:endParaRPr>
          </a:p>
          <a:p>
            <a:pPr>
              <a:lnSpc>
                <a:spcPct val="100000"/>
              </a:lnSpc>
              <a:spcBef>
                <a:spcPts val="1400"/>
              </a:spcBef>
            </a:pPr>
            <a:r>
              <a:rPr lang="en-US" sz="3200" dirty="0" smtClean="0">
                <a:solidFill>
                  <a:schemeClr val="accent3">
                    <a:lumMod val="25000"/>
                  </a:schemeClr>
                </a:solidFill>
                <a:latin typeface="Abadi" panose="020B0604020104020204" pitchFamily="34" charset="0"/>
              </a:rPr>
              <a:t>The </a:t>
            </a:r>
            <a:r>
              <a:rPr lang="en-US" sz="3200" dirty="0">
                <a:solidFill>
                  <a:schemeClr val="accent3">
                    <a:lumMod val="25000"/>
                  </a:schemeClr>
                </a:solidFill>
                <a:latin typeface="Abadi" panose="020B0604020104020204" pitchFamily="34" charset="0"/>
              </a:rPr>
              <a:t>objective of analyzing the dataset is to determine if the first stage will land, hence deducing the cost of a launch. </a:t>
            </a:r>
            <a:endParaRPr lang="en-US" sz="3200" dirty="0" smtClean="0">
              <a:solidFill>
                <a:schemeClr val="accent3">
                  <a:lumMod val="25000"/>
                </a:schemeClr>
              </a:solidFill>
              <a:latin typeface="Abadi" panose="020B0604020104020204" pitchFamily="34" charset="0"/>
            </a:endParaRPr>
          </a:p>
          <a:p>
            <a:pPr>
              <a:lnSpc>
                <a:spcPct val="100000"/>
              </a:lnSpc>
              <a:spcBef>
                <a:spcPts val="1400"/>
              </a:spcBef>
            </a:pPr>
            <a:r>
              <a:rPr lang="en-US" sz="3200" dirty="0" smtClean="0">
                <a:solidFill>
                  <a:schemeClr val="accent3">
                    <a:lumMod val="25000"/>
                  </a:schemeClr>
                </a:solidFill>
                <a:latin typeface="Abadi" panose="020B0604020104020204" pitchFamily="34" charset="0"/>
              </a:rPr>
              <a:t>This </a:t>
            </a:r>
            <a:r>
              <a:rPr lang="en-US" sz="3200" dirty="0">
                <a:solidFill>
                  <a:schemeClr val="accent3">
                    <a:lumMod val="25000"/>
                  </a:schemeClr>
                </a:solidFill>
                <a:latin typeface="Abadi" panose="020B0604020104020204" pitchFamily="34" charset="0"/>
              </a:rPr>
              <a:t>data is invaluable for companies looking to compete with SpaceX for rocket launches.</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012624" y="2228534"/>
            <a:ext cx="3272987" cy="321132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provided SQL query is displaying the unique launch sites used in the space mission by selecting distinct values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 in the "SPACETABLE".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770010" y="1642820"/>
            <a:ext cx="6622681" cy="4382753"/>
          </a:xfrm>
          <a:prstGeom prst="rect">
            <a:avLst/>
          </a:prstGeom>
        </p:spPr>
      </p:pic>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818745"/>
            <a:ext cx="10515600" cy="911950"/>
          </a:xfrm>
          <a:prstGeom prst="rect">
            <a:avLst/>
          </a:prstGeom>
        </p:spPr>
        <p:txBody>
          <a:bodyPr>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query retrieves unique names of launch sites </a:t>
            </a:r>
            <a:r>
              <a:rPr lang="en-US" sz="2200" dirty="0" smtClean="0">
                <a:solidFill>
                  <a:schemeClr val="accent3">
                    <a:lumMod val="25000"/>
                  </a:schemeClr>
                </a:solidFill>
                <a:latin typeface="Abadi" panose="020B0604020104020204" pitchFamily="34" charset="0"/>
              </a:rPr>
              <a:t>that </a:t>
            </a:r>
            <a:r>
              <a:rPr lang="en-US" sz="2200" dirty="0">
                <a:solidFill>
                  <a:schemeClr val="accent3">
                    <a:lumMod val="25000"/>
                  </a:schemeClr>
                </a:solidFill>
                <a:latin typeface="Abadi" panose="020B0604020104020204" pitchFamily="34" charset="0"/>
              </a:rPr>
              <a:t>begin with the prefix "CCA".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p:cNvPicPr>
            <a:picLocks noChangeAspect="1"/>
          </p:cNvPicPr>
          <p:nvPr/>
        </p:nvPicPr>
        <p:blipFill>
          <a:blip r:embed="rId3"/>
          <a:stretch>
            <a:fillRect/>
          </a:stretch>
        </p:blipFill>
        <p:spPr>
          <a:xfrm>
            <a:off x="1596325" y="1737810"/>
            <a:ext cx="7936481" cy="2725701"/>
          </a:xfrm>
          <a:prstGeom prst="rect">
            <a:avLst/>
          </a:prstGeom>
        </p:spPr>
      </p:pic>
    </p:spTree>
    <p:extLst>
      <p:ext uri="{BB962C8B-B14F-4D97-AF65-F5344CB8AC3E}">
        <p14:creationId xmlns:p14="http://schemas.microsoft.com/office/powerpoint/2010/main" val="101815582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572000"/>
            <a:ext cx="10515600" cy="1580828"/>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The </a:t>
            </a:r>
            <a:r>
              <a:rPr lang="en-US" sz="2400" dirty="0" smtClean="0">
                <a:solidFill>
                  <a:schemeClr val="accent3">
                    <a:lumMod val="25000"/>
                  </a:schemeClr>
                </a:solidFill>
                <a:latin typeface="Abadi" panose="020B0604020104020204" pitchFamily="34" charset="0"/>
              </a:rPr>
              <a:t>query </a:t>
            </a:r>
            <a:r>
              <a:rPr lang="en-US" sz="2400" dirty="0">
                <a:solidFill>
                  <a:schemeClr val="accent3">
                    <a:lumMod val="25000"/>
                  </a:schemeClr>
                </a:solidFill>
                <a:latin typeface="Abadi" panose="020B0604020104020204" pitchFamily="34" charset="0"/>
              </a:rPr>
              <a:t>calculates the total payload mass (using the sum function) </a:t>
            </a:r>
            <a:r>
              <a:rPr lang="en-US" sz="2400" dirty="0" smtClean="0">
                <a:solidFill>
                  <a:schemeClr val="accent3">
                    <a:lumMod val="25000"/>
                  </a:schemeClr>
                </a:solidFill>
                <a:latin typeface="Abadi" panose="020B0604020104020204" pitchFamily="34" charset="0"/>
              </a:rPr>
              <a:t>for </a:t>
            </a:r>
            <a:r>
              <a:rPr lang="en-US" sz="2400" dirty="0">
                <a:solidFill>
                  <a:schemeClr val="accent3">
                    <a:lumMod val="25000"/>
                  </a:schemeClr>
                </a:solidFill>
                <a:latin typeface="Abadi" panose="020B0604020104020204" pitchFamily="34" charset="0"/>
              </a:rPr>
              <a:t>boosters launched by the customer "NASA (CRS)". The total payload mass carried by boosters launched by NASA (CRS) is 45596 kilograms.</a:t>
            </a:r>
            <a:endParaRPr lang="en-US" sz="24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a:blip r:embed="rId3"/>
          <a:stretch>
            <a:fillRect/>
          </a:stretch>
        </p:blipFill>
        <p:spPr>
          <a:xfrm>
            <a:off x="770011" y="1671093"/>
            <a:ext cx="10515600" cy="2513449"/>
          </a:xfrm>
          <a:prstGeom prst="rect">
            <a:avLst/>
          </a:prstGeom>
        </p:spPr>
      </p:pic>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649491"/>
            <a:ext cx="10601782" cy="1527471"/>
          </a:xfrm>
          <a:prstGeom prst="rect">
            <a:avLst/>
          </a:prstGeom>
        </p:spPr>
        <p:txBody>
          <a:bodyPr>
            <a:normAutofit/>
          </a:bodyPr>
          <a:lstStyle/>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The </a:t>
            </a:r>
            <a:r>
              <a:rPr lang="en-US" sz="2400" dirty="0" smtClean="0">
                <a:solidFill>
                  <a:schemeClr val="accent3">
                    <a:lumMod val="25000"/>
                  </a:schemeClr>
                </a:solidFill>
                <a:latin typeface="Abadi" panose="020B0604020104020204" pitchFamily="34" charset="0"/>
              </a:rPr>
              <a:t>query </a:t>
            </a:r>
            <a:r>
              <a:rPr lang="en-US" sz="2400" dirty="0">
                <a:solidFill>
                  <a:schemeClr val="accent3">
                    <a:lumMod val="25000"/>
                  </a:schemeClr>
                </a:solidFill>
                <a:latin typeface="Abadi" panose="020B0604020104020204" pitchFamily="34" charset="0"/>
              </a:rPr>
              <a:t>calculates the average payload mass (using the </a:t>
            </a:r>
            <a:r>
              <a:rPr lang="en-US" sz="2400" dirty="0" err="1">
                <a:solidFill>
                  <a:schemeClr val="accent3">
                    <a:lumMod val="25000"/>
                  </a:schemeClr>
                </a:solidFill>
                <a:latin typeface="Abadi" panose="020B0604020104020204" pitchFamily="34" charset="0"/>
              </a:rPr>
              <a:t>avg</a:t>
            </a:r>
            <a:r>
              <a:rPr lang="en-US" sz="2400" dirty="0">
                <a:solidFill>
                  <a:schemeClr val="accent3">
                    <a:lumMod val="25000"/>
                  </a:schemeClr>
                </a:solidFill>
                <a:latin typeface="Abadi" panose="020B0604020104020204" pitchFamily="34" charset="0"/>
              </a:rPr>
              <a:t> function) </a:t>
            </a:r>
            <a:r>
              <a:rPr lang="en-US" sz="2400" dirty="0" smtClean="0">
                <a:solidFill>
                  <a:schemeClr val="accent3">
                    <a:lumMod val="25000"/>
                  </a:schemeClr>
                </a:solidFill>
                <a:latin typeface="Abadi" panose="020B0604020104020204" pitchFamily="34" charset="0"/>
              </a:rPr>
              <a:t>for </a:t>
            </a:r>
            <a:r>
              <a:rPr lang="en-US" sz="2400" dirty="0">
                <a:solidFill>
                  <a:schemeClr val="accent3">
                    <a:lumMod val="25000"/>
                  </a:schemeClr>
                </a:solidFill>
                <a:latin typeface="Abadi" panose="020B0604020104020204" pitchFamily="34" charset="0"/>
              </a:rPr>
              <a:t>the booster version "F9 v1.1". Accordingly, the average payload mass carried by booster version F9 v1.1 is approximately 2928.4 kilograms.</a:t>
            </a:r>
            <a:endParaRPr lang="en-US" sz="24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898902" y="1617480"/>
            <a:ext cx="10472890" cy="2734818"/>
          </a:xfrm>
          <a:prstGeom prst="rect">
            <a:avLst/>
          </a:prstGeom>
        </p:spPr>
      </p:pic>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742481"/>
            <a:ext cx="10515600" cy="1434482"/>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The </a:t>
            </a:r>
            <a:r>
              <a:rPr lang="en-US" sz="2200" dirty="0" smtClean="0">
                <a:solidFill>
                  <a:schemeClr val="accent3">
                    <a:lumMod val="25000"/>
                  </a:schemeClr>
                </a:solidFill>
                <a:latin typeface="Abadi"/>
              </a:rPr>
              <a:t>query </a:t>
            </a:r>
            <a:r>
              <a:rPr lang="en-US" sz="2200" dirty="0">
                <a:solidFill>
                  <a:schemeClr val="accent3">
                    <a:lumMod val="25000"/>
                  </a:schemeClr>
                </a:solidFill>
                <a:latin typeface="Abadi"/>
              </a:rPr>
              <a:t>identifies the earliest date (using the min function) </a:t>
            </a:r>
            <a:r>
              <a:rPr lang="en-US" sz="2200" dirty="0" smtClean="0">
                <a:solidFill>
                  <a:schemeClr val="accent3">
                    <a:lumMod val="25000"/>
                  </a:schemeClr>
                </a:solidFill>
                <a:latin typeface="Abadi"/>
              </a:rPr>
              <a:t>where </a:t>
            </a:r>
            <a:r>
              <a:rPr lang="en-US" sz="2200" dirty="0">
                <a:solidFill>
                  <a:schemeClr val="accent3">
                    <a:lumMod val="25000"/>
                  </a:schemeClr>
                </a:solidFill>
                <a:latin typeface="Abadi"/>
              </a:rPr>
              <a:t>a successful landing on a ground pad was achieved. Accordingly, the first successful landing outcome on a ground pad took place on December 22, 2015</a:t>
            </a:r>
            <a:r>
              <a:rPr lang="en-US" sz="2200" dirty="0" smtClean="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1461107" y="1591153"/>
            <a:ext cx="9133407" cy="2717376"/>
          </a:xfrm>
          <a:prstGeom prst="rect">
            <a:avLst/>
          </a:prstGeom>
        </p:spPr>
      </p:pic>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98902" y="4602997"/>
            <a:ext cx="10386709" cy="1573966"/>
          </a:xfrm>
          <a:prstGeom prst="rect">
            <a:avLst/>
          </a:prstGeom>
        </p:spPr>
        <p:txBody>
          <a:bodyPr lIns="91440" tIns="45720" rIns="91440" bIns="45720" anchor="t">
            <a:noAutofit/>
          </a:bodyPr>
          <a:lstStyle/>
          <a:p>
            <a:pPr marL="0" indent="0">
              <a:lnSpc>
                <a:spcPct val="100000"/>
              </a:lnSpc>
              <a:spcBef>
                <a:spcPts val="1400"/>
              </a:spcBef>
              <a:buNone/>
            </a:pPr>
            <a:r>
              <a:rPr lang="en-US" sz="2400" dirty="0">
                <a:solidFill>
                  <a:schemeClr val="accent3">
                    <a:lumMod val="25000"/>
                  </a:schemeClr>
                </a:solidFill>
                <a:latin typeface="Abadi"/>
              </a:rPr>
              <a:t>The query extracts the versions of </a:t>
            </a:r>
            <a:r>
              <a:rPr lang="en-US" sz="2400" dirty="0" smtClean="0">
                <a:solidFill>
                  <a:schemeClr val="accent3">
                    <a:lumMod val="25000"/>
                  </a:schemeClr>
                </a:solidFill>
                <a:latin typeface="Abadi"/>
              </a:rPr>
              <a:t>boosters. </a:t>
            </a:r>
            <a:r>
              <a:rPr lang="en-US" sz="2400" dirty="0">
                <a:solidFill>
                  <a:schemeClr val="accent3">
                    <a:lumMod val="25000"/>
                  </a:schemeClr>
                </a:solidFill>
                <a:latin typeface="Abadi"/>
              </a:rPr>
              <a:t>The selected boosters have successfully landed on a drone ship and possess a payload mass ranging between 4000 kg and 6000 kg</a:t>
            </a:r>
            <a:r>
              <a:rPr lang="en-US" sz="2400" dirty="0" smtClean="0">
                <a:solidFill>
                  <a:schemeClr val="accent3">
                    <a:lumMod val="25000"/>
                  </a:schemeClr>
                </a:solidFill>
                <a:latin typeface="Abadi"/>
              </a:rPr>
              <a:t>.</a:t>
            </a:r>
            <a:endParaRPr lang="en-US" sz="24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1374848" y="1586837"/>
            <a:ext cx="9305925" cy="2686050"/>
          </a:xfrm>
          <a:prstGeom prst="rect">
            <a:avLst/>
          </a:prstGeom>
        </p:spPr>
      </p:pic>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824411"/>
            <a:ext cx="10515601" cy="1352551"/>
          </a:xfrm>
          <a:prstGeom prst="rect">
            <a:avLst/>
          </a:prstGeom>
        </p:spPr>
        <p:txBody>
          <a:bodyPr>
            <a:normAutofit lnSpcReduction="10000"/>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There's </a:t>
            </a:r>
            <a:r>
              <a:rPr lang="en-US" sz="2200" dirty="0">
                <a:solidFill>
                  <a:schemeClr val="accent3">
                    <a:lumMod val="25000"/>
                  </a:schemeClr>
                </a:solidFill>
                <a:latin typeface="Abadi" panose="020B0604020104020204" pitchFamily="34" charset="0"/>
              </a:rPr>
              <a:t>a minor discrepancy with the data since the "Success" outcome is listed </a:t>
            </a:r>
            <a:r>
              <a:rPr lang="en-US" sz="2200" dirty="0" smtClean="0">
                <a:solidFill>
                  <a:schemeClr val="accent3">
                    <a:lumMod val="25000"/>
                  </a:schemeClr>
                </a:solidFill>
                <a:latin typeface="Abadi" panose="020B0604020104020204" pitchFamily="34" charset="0"/>
              </a:rPr>
              <a:t>twice. </a:t>
            </a:r>
            <a:r>
              <a:rPr lang="en-US" sz="2200" dirty="0">
                <a:solidFill>
                  <a:schemeClr val="accent3">
                    <a:lumMod val="25000"/>
                  </a:schemeClr>
                </a:solidFill>
                <a:latin typeface="Abadi" panose="020B0604020104020204" pitchFamily="34" charset="0"/>
              </a:rPr>
              <a:t>This might be due to some inconsistency in the dataset. </a:t>
            </a: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total number of successful missions is 100 (if we sum the two success counts) and failed missions is 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1341510" y="1560642"/>
            <a:ext cx="9372600" cy="2790825"/>
          </a:xfrm>
          <a:prstGeom prst="rect">
            <a:avLst/>
          </a:prstGeom>
        </p:spPr>
      </p:pic>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4"/>
          <a:stretch>
            <a:fillRect/>
          </a:stretch>
        </p:blipFill>
        <p:spPr>
          <a:xfrm>
            <a:off x="872118" y="1317397"/>
            <a:ext cx="10311386" cy="4785667"/>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129939" y="2379011"/>
            <a:ext cx="5903825" cy="2921410"/>
          </a:xfrm>
          <a:prstGeom prst="rect">
            <a:avLst/>
          </a:prstGeom>
          <a:solidFill>
            <a:schemeClr val="accent1">
              <a:lumMod val="75000"/>
            </a:schemeClr>
          </a:solidFill>
        </p:spPr>
        <p:txBody>
          <a:bodyPr>
            <a:normAutofit/>
          </a:bodyPr>
          <a:lstStyle/>
          <a:p>
            <a:pPr marL="0" indent="0">
              <a:lnSpc>
                <a:spcPct val="100000"/>
              </a:lnSpc>
              <a:spcBef>
                <a:spcPts val="1400"/>
              </a:spcBef>
              <a:buNone/>
            </a:pPr>
            <a:r>
              <a:rPr lang="en-US" sz="2200" dirty="0" smtClean="0">
                <a:solidFill>
                  <a:schemeClr val="bg1"/>
                </a:solidFill>
                <a:latin typeface="Abadi" panose="020B0604020104020204" pitchFamily="34" charset="0"/>
              </a:rPr>
              <a:t>The </a:t>
            </a:r>
            <a:r>
              <a:rPr lang="en-US" sz="2200" dirty="0">
                <a:solidFill>
                  <a:schemeClr val="bg1"/>
                </a:solidFill>
                <a:latin typeface="Abadi" panose="020B0604020104020204" pitchFamily="34" charset="0"/>
              </a:rPr>
              <a:t>result indicates that there are multiple booster versions that have carried the maximum payload mass. The subquery </a:t>
            </a:r>
            <a:r>
              <a:rPr lang="en-US" sz="2200" dirty="0" smtClean="0">
                <a:solidFill>
                  <a:schemeClr val="bg1"/>
                </a:solidFill>
                <a:latin typeface="Abadi" panose="020B0604020104020204" pitchFamily="34" charset="0"/>
              </a:rPr>
              <a:t>determines </a:t>
            </a:r>
            <a:r>
              <a:rPr lang="en-US" sz="2200" dirty="0">
                <a:solidFill>
                  <a:schemeClr val="bg1"/>
                </a:solidFill>
                <a:latin typeface="Abadi" panose="020B0604020104020204" pitchFamily="34" charset="0"/>
              </a:rPr>
              <a:t>the maximum payload mass and the main query filters the results based on this maximum value. The resulting booster versions all correspond to instances where this maximum payload mass was carried.</a:t>
            </a:r>
            <a:endParaRPr lang="en-US" sz="2200" dirty="0">
              <a:solidFill>
                <a:schemeClr val="bg1"/>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726983"/>
            <a:ext cx="10515600" cy="1449980"/>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The landing outcomes indicate "Failure (drone ship)" for the displayed entries. The launch site for these records is "CCAFS LC-40". The month is extracted correctly as shown in the results.</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1355798" y="1575377"/>
            <a:ext cx="9344025" cy="2933700"/>
          </a:xfrm>
          <a:prstGeom prst="rect">
            <a:avLst/>
          </a:prstGeom>
        </p:spPr>
      </p:pic>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770011" y="1394848"/>
            <a:ext cx="10515600" cy="478211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28772" y="3905573"/>
            <a:ext cx="4730008" cy="2120000"/>
          </a:xfrm>
          <a:prstGeom prst="rect">
            <a:avLst/>
          </a:prstGeom>
          <a:solidFill>
            <a:schemeClr val="accent1">
              <a:lumMod val="75000"/>
            </a:schemeClr>
          </a:solidFill>
        </p:spPr>
        <p:txBody>
          <a:bodyPr lIns="91440" tIns="45720" rIns="91440" bIns="45720" anchor="t"/>
          <a:lstStyle/>
          <a:p>
            <a:pPr marL="0" indent="0">
              <a:lnSpc>
                <a:spcPct val="100000"/>
              </a:lnSpc>
              <a:spcBef>
                <a:spcPts val="1400"/>
              </a:spcBef>
              <a:buNone/>
            </a:pPr>
            <a:r>
              <a:rPr lang="en-US" sz="2200" dirty="0">
                <a:solidFill>
                  <a:schemeClr val="bg1"/>
                </a:solidFill>
                <a:latin typeface="Abadi"/>
              </a:rPr>
              <a:t>The result </a:t>
            </a:r>
            <a:r>
              <a:rPr lang="en-US" sz="2200" dirty="0" smtClean="0">
                <a:solidFill>
                  <a:schemeClr val="bg1"/>
                </a:solidFill>
                <a:latin typeface="Abadi"/>
              </a:rPr>
              <a:t>is </a:t>
            </a:r>
            <a:r>
              <a:rPr lang="en-US" sz="2200" dirty="0">
                <a:solidFill>
                  <a:schemeClr val="bg1"/>
                </a:solidFill>
                <a:latin typeface="Abadi"/>
              </a:rPr>
              <a:t>a ranked list of landing outcomes and their respective counts for the specified date range. The rank is assigned in descending order based on the count of each outcome</a:t>
            </a:r>
            <a:r>
              <a:rPr lang="en-US" sz="2200" dirty="0" smtClean="0">
                <a:solidFill>
                  <a:schemeClr val="bg1"/>
                </a:solidFill>
                <a:latin typeface="Abadi"/>
              </a:rPr>
              <a:t>.</a:t>
            </a:r>
            <a:endParaRPr lang="en-US" sz="2200" dirty="0">
              <a:solidFill>
                <a:schemeClr val="bg1"/>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66035" y="4742481"/>
            <a:ext cx="10515600" cy="1434481"/>
          </a:xfrm>
          <a:prstGeom prst="rect">
            <a:avLst/>
          </a:prstGeom>
        </p:spPr>
        <p:txBody>
          <a:bodyPr lIns="91440" tIns="45720" rIns="91440" bIns="45720" anchor="t">
            <a:noAutofit/>
          </a:bodyPr>
          <a:lstStyle/>
          <a:p>
            <a:pPr marL="0" indent="0">
              <a:lnSpc>
                <a:spcPct val="100000"/>
              </a:lnSpc>
              <a:spcBef>
                <a:spcPts val="1400"/>
              </a:spcBef>
              <a:buNone/>
            </a:pPr>
            <a:r>
              <a:rPr lang="en-US" sz="2200" dirty="0" smtClean="0">
                <a:solidFill>
                  <a:schemeClr val="accent3">
                    <a:lumMod val="25000"/>
                  </a:schemeClr>
                </a:solidFill>
                <a:latin typeface="Abadi"/>
              </a:rPr>
              <a:t>There </a:t>
            </a:r>
            <a:r>
              <a:rPr lang="en-US" sz="2200" dirty="0">
                <a:solidFill>
                  <a:schemeClr val="accent3">
                    <a:lumMod val="25000"/>
                  </a:schemeClr>
                </a:solidFill>
                <a:latin typeface="Abadi"/>
              </a:rPr>
              <a:t>are </a:t>
            </a:r>
            <a:r>
              <a:rPr lang="en-US" sz="2200" dirty="0" smtClean="0">
                <a:solidFill>
                  <a:schemeClr val="accent3">
                    <a:lumMod val="25000"/>
                  </a:schemeClr>
                </a:solidFill>
                <a:latin typeface="Abadi"/>
              </a:rPr>
              <a:t>markers and annotations on </a:t>
            </a:r>
            <a:r>
              <a:rPr lang="en-US" sz="2200" dirty="0">
                <a:solidFill>
                  <a:schemeClr val="accent3">
                    <a:lumMod val="25000"/>
                  </a:schemeClr>
                </a:solidFill>
                <a:latin typeface="Abadi"/>
              </a:rPr>
              <a:t>the </a:t>
            </a:r>
            <a:r>
              <a:rPr lang="en-US" sz="2200" dirty="0" smtClean="0">
                <a:solidFill>
                  <a:schemeClr val="accent3">
                    <a:lumMod val="25000"/>
                  </a:schemeClr>
                </a:solidFill>
                <a:latin typeface="Abadi"/>
              </a:rPr>
              <a:t>map representing locations of launch sites. On </a:t>
            </a:r>
            <a:r>
              <a:rPr lang="en-US" sz="2200" dirty="0">
                <a:solidFill>
                  <a:schemeClr val="accent3">
                    <a:lumMod val="25000"/>
                  </a:schemeClr>
                </a:solidFill>
                <a:latin typeface="Abadi"/>
              </a:rPr>
              <a:t>the western coast, near Los Angeles, we see </a:t>
            </a:r>
            <a:r>
              <a:rPr lang="en-US" sz="2200" dirty="0" smtClean="0">
                <a:solidFill>
                  <a:schemeClr val="accent3">
                    <a:lumMod val="25000"/>
                  </a:schemeClr>
                </a:solidFill>
                <a:latin typeface="Abadi"/>
              </a:rPr>
              <a:t>the marker for </a:t>
            </a:r>
            <a:r>
              <a:rPr lang="en-US" sz="2200" dirty="0">
                <a:solidFill>
                  <a:schemeClr val="accent3">
                    <a:lumMod val="25000"/>
                  </a:schemeClr>
                </a:solidFill>
                <a:latin typeface="Abadi"/>
              </a:rPr>
              <a:t>"</a:t>
            </a:r>
            <a:r>
              <a:rPr lang="en-US" sz="2200" dirty="0" smtClean="0">
                <a:solidFill>
                  <a:schemeClr val="accent3">
                    <a:lumMod val="25000"/>
                  </a:schemeClr>
                </a:solidFill>
                <a:latin typeface="Abadi"/>
              </a:rPr>
              <a:t>VAFB SLC 4E“ launch site. On </a:t>
            </a:r>
            <a:r>
              <a:rPr lang="en-US" sz="2200" dirty="0">
                <a:solidFill>
                  <a:schemeClr val="accent3">
                    <a:lumMod val="25000"/>
                  </a:schemeClr>
                </a:solidFill>
                <a:latin typeface="Abadi"/>
              </a:rPr>
              <a:t>the eastern coast, near Florida, markers </a:t>
            </a:r>
            <a:r>
              <a:rPr lang="en-US" sz="2200" dirty="0" smtClean="0">
                <a:solidFill>
                  <a:schemeClr val="accent3">
                    <a:lumMod val="25000"/>
                  </a:schemeClr>
                </a:solidFill>
                <a:latin typeface="Abadi"/>
              </a:rPr>
              <a:t>for other launch sites are </a:t>
            </a:r>
            <a:r>
              <a:rPr lang="en-US" sz="2200" dirty="0">
                <a:solidFill>
                  <a:schemeClr val="accent3">
                    <a:lumMod val="25000"/>
                  </a:schemeClr>
                </a:solidFill>
                <a:latin typeface="Abadi"/>
              </a:rPr>
              <a:t>visible.</a:t>
            </a:r>
            <a:endParaRPr lang="en-US" sz="22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Map with Marked Launch Sites </a:t>
            </a:r>
            <a:endParaRPr lang="en-US" dirty="0">
              <a:solidFill>
                <a:srgbClr val="0B49CB"/>
              </a:solidFill>
              <a:latin typeface="Abadi"/>
            </a:endParaRPr>
          </a:p>
        </p:txBody>
      </p:sp>
      <p:pic>
        <p:nvPicPr>
          <p:cNvPr id="7" name="Picture 6"/>
          <p:cNvPicPr>
            <a:picLocks noChangeAspect="1"/>
          </p:cNvPicPr>
          <p:nvPr/>
        </p:nvPicPr>
        <p:blipFill>
          <a:blip r:embed="rId3"/>
          <a:stretch>
            <a:fillRect/>
          </a:stretch>
        </p:blipFill>
        <p:spPr>
          <a:xfrm>
            <a:off x="1175610" y="1443683"/>
            <a:ext cx="9696450" cy="3133725"/>
          </a:xfrm>
          <a:prstGeom prst="rect">
            <a:avLst/>
          </a:prstGeom>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508569" y="1573086"/>
            <a:ext cx="3072240" cy="4452487"/>
          </a:xfrm>
          <a:prstGeom prst="rect">
            <a:avLst/>
          </a:prstGeom>
        </p:spPr>
        <p:txBody>
          <a:bodyPr lIns="91440" tIns="45720" rIns="91440" bIns="45720" anchor="t">
            <a:normAutofit/>
          </a:bodyPr>
          <a:lstStyle/>
          <a:p>
            <a:pPr marL="0" indent="0">
              <a:lnSpc>
                <a:spcPct val="100000"/>
              </a:lnSpc>
              <a:spcBef>
                <a:spcPts val="1400"/>
              </a:spcBef>
              <a:buNone/>
            </a:pPr>
            <a:r>
              <a:rPr lang="en-US" sz="2200" dirty="0" smtClean="0">
                <a:solidFill>
                  <a:schemeClr val="accent3">
                    <a:lumMod val="25000"/>
                  </a:schemeClr>
                </a:solidFill>
                <a:latin typeface="Abadi"/>
              </a:rPr>
              <a:t>Red Markers indicate </a:t>
            </a:r>
            <a:r>
              <a:rPr lang="en-US" sz="2200" dirty="0">
                <a:solidFill>
                  <a:schemeClr val="accent3">
                    <a:lumMod val="25000"/>
                  </a:schemeClr>
                </a:solidFill>
                <a:latin typeface="Abadi"/>
              </a:rPr>
              <a:t>failed launch outcomes. Green </a:t>
            </a:r>
            <a:r>
              <a:rPr lang="en-US" sz="2200" dirty="0" smtClean="0">
                <a:solidFill>
                  <a:schemeClr val="accent3">
                    <a:lumMod val="25000"/>
                  </a:schemeClr>
                </a:solidFill>
                <a:latin typeface="Abadi"/>
              </a:rPr>
              <a:t>Markers represent </a:t>
            </a:r>
            <a:r>
              <a:rPr lang="en-US" sz="2200" dirty="0">
                <a:solidFill>
                  <a:schemeClr val="accent3">
                    <a:lumMod val="25000"/>
                  </a:schemeClr>
                </a:solidFill>
                <a:latin typeface="Abadi"/>
              </a:rPr>
              <a:t>successful launch outcomes. </a:t>
            </a:r>
            <a:r>
              <a:rPr lang="en-US" sz="2200" dirty="0" smtClean="0">
                <a:solidFill>
                  <a:schemeClr val="accent3">
                    <a:lumMod val="25000"/>
                  </a:schemeClr>
                </a:solidFill>
                <a:latin typeface="Abadi"/>
              </a:rPr>
              <a:t>The </a:t>
            </a:r>
            <a:r>
              <a:rPr lang="en-US" sz="2200" dirty="0">
                <a:solidFill>
                  <a:schemeClr val="accent3">
                    <a:lumMod val="25000"/>
                  </a:schemeClr>
                </a:solidFill>
                <a:latin typeface="Abadi"/>
              </a:rPr>
              <a:t>high number of red markers, especially </a:t>
            </a:r>
            <a:r>
              <a:rPr lang="en-US" sz="2200" dirty="0" smtClean="0">
                <a:solidFill>
                  <a:schemeClr val="accent3">
                    <a:lumMod val="25000"/>
                  </a:schemeClr>
                </a:solidFill>
                <a:latin typeface="Abadi"/>
              </a:rPr>
              <a:t>suggests </a:t>
            </a:r>
            <a:r>
              <a:rPr lang="en-US" sz="2200" dirty="0">
                <a:solidFill>
                  <a:schemeClr val="accent3">
                    <a:lumMod val="25000"/>
                  </a:schemeClr>
                </a:solidFill>
                <a:latin typeface="Abadi"/>
              </a:rPr>
              <a:t>a significant number of unsuccessful </a:t>
            </a:r>
            <a:r>
              <a:rPr lang="en-US" sz="2200" dirty="0" smtClean="0">
                <a:solidFill>
                  <a:schemeClr val="accent3">
                    <a:lumMod val="25000"/>
                  </a:schemeClr>
                </a:solidFill>
                <a:latin typeface="Abadi"/>
              </a:rPr>
              <a:t>attempts in different launch sites except KSC LC 39A</a:t>
            </a: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outcomes in Sites</a:t>
            </a:r>
            <a:endParaRPr lang="en-US" dirty="0">
              <a:solidFill>
                <a:srgbClr val="0B49CB"/>
              </a:solidFill>
              <a:latin typeface="Abadi"/>
            </a:endParaRPr>
          </a:p>
        </p:txBody>
      </p:sp>
      <p:pic>
        <p:nvPicPr>
          <p:cNvPr id="6" name="Picture 5"/>
          <p:cNvPicPr>
            <a:picLocks noChangeAspect="1"/>
          </p:cNvPicPr>
          <p:nvPr/>
        </p:nvPicPr>
        <p:blipFill>
          <a:blip r:embed="rId3"/>
          <a:stretch>
            <a:fillRect/>
          </a:stretch>
        </p:blipFill>
        <p:spPr>
          <a:xfrm>
            <a:off x="1081964" y="3836880"/>
            <a:ext cx="3552825" cy="2781300"/>
          </a:xfrm>
          <a:prstGeom prst="rect">
            <a:avLst/>
          </a:prstGeom>
        </p:spPr>
      </p:pic>
      <p:pic>
        <p:nvPicPr>
          <p:cNvPr id="7" name="Picture 6"/>
          <p:cNvPicPr>
            <a:picLocks noChangeAspect="1"/>
          </p:cNvPicPr>
          <p:nvPr/>
        </p:nvPicPr>
        <p:blipFill>
          <a:blip r:embed="rId4"/>
          <a:stretch>
            <a:fillRect/>
          </a:stretch>
        </p:blipFill>
        <p:spPr>
          <a:xfrm>
            <a:off x="957690" y="1762775"/>
            <a:ext cx="1371600" cy="1581150"/>
          </a:xfrm>
          <a:prstGeom prst="rect">
            <a:avLst/>
          </a:prstGeom>
        </p:spPr>
      </p:pic>
      <p:pic>
        <p:nvPicPr>
          <p:cNvPr id="9" name="Picture 8"/>
          <p:cNvPicPr>
            <a:picLocks noChangeAspect="1"/>
          </p:cNvPicPr>
          <p:nvPr/>
        </p:nvPicPr>
        <p:blipFill>
          <a:blip r:embed="rId5"/>
          <a:stretch>
            <a:fillRect/>
          </a:stretch>
        </p:blipFill>
        <p:spPr>
          <a:xfrm>
            <a:off x="4646470" y="2029179"/>
            <a:ext cx="3574704" cy="3615402"/>
          </a:xfrm>
          <a:prstGeom prst="rect">
            <a:avLst/>
          </a:prstGeom>
        </p:spPr>
      </p:pic>
      <p:pic>
        <p:nvPicPr>
          <p:cNvPr id="10" name="Picture 9"/>
          <p:cNvPicPr>
            <a:picLocks noChangeAspect="1"/>
          </p:cNvPicPr>
          <p:nvPr/>
        </p:nvPicPr>
        <p:blipFill>
          <a:blip r:embed="rId6"/>
          <a:stretch>
            <a:fillRect/>
          </a:stretch>
        </p:blipFill>
        <p:spPr>
          <a:xfrm>
            <a:off x="2445684" y="1550064"/>
            <a:ext cx="2070993" cy="2006572"/>
          </a:xfrm>
          <a:prstGeom prst="rect">
            <a:avLst/>
          </a:prstGeom>
        </p:spPr>
      </p:pic>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205186" y="1574044"/>
            <a:ext cx="5019171" cy="4312007"/>
          </a:xfrm>
          <a:prstGeom prst="rect">
            <a:avLst/>
          </a:prstGeom>
        </p:spPr>
        <p:txBody>
          <a:bodyPr lIns="91440" tIns="45720" rIns="91440" bIns="45720" anchor="t">
            <a:normAutofit/>
          </a:bodyPr>
          <a:lstStyle/>
          <a:p>
            <a:pPr marL="0" indent="0">
              <a:lnSpc>
                <a:spcPct val="100000"/>
              </a:lnSpc>
              <a:spcBef>
                <a:spcPts val="1400"/>
              </a:spcBef>
              <a:buNone/>
            </a:pPr>
            <a:r>
              <a:rPr lang="en-US" sz="3200" dirty="0" smtClean="0">
                <a:solidFill>
                  <a:schemeClr val="accent3">
                    <a:lumMod val="25000"/>
                  </a:schemeClr>
                </a:solidFill>
                <a:latin typeface="Abadi"/>
              </a:rPr>
              <a:t>The </a:t>
            </a:r>
            <a:r>
              <a:rPr lang="en-US" sz="3200" dirty="0">
                <a:solidFill>
                  <a:schemeClr val="accent3">
                    <a:lumMod val="25000"/>
                  </a:schemeClr>
                </a:solidFill>
                <a:latin typeface="Abadi"/>
              </a:rPr>
              <a:t>selected launch site </a:t>
            </a:r>
            <a:r>
              <a:rPr lang="en-US" sz="3200" dirty="0" smtClean="0">
                <a:solidFill>
                  <a:schemeClr val="accent3">
                    <a:lumMod val="25000"/>
                  </a:schemeClr>
                </a:solidFill>
                <a:latin typeface="Abadi"/>
              </a:rPr>
              <a:t>shows </a:t>
            </a:r>
            <a:r>
              <a:rPr lang="en-US" sz="3200" dirty="0">
                <a:solidFill>
                  <a:schemeClr val="accent3">
                    <a:lumMod val="25000"/>
                  </a:schemeClr>
                </a:solidFill>
                <a:latin typeface="Abadi"/>
              </a:rPr>
              <a:t>its proximities </a:t>
            </a:r>
            <a:r>
              <a:rPr lang="en-US" sz="3200" dirty="0" smtClean="0">
                <a:solidFill>
                  <a:schemeClr val="accent3">
                    <a:lumMod val="25000"/>
                  </a:schemeClr>
                </a:solidFill>
                <a:latin typeface="Abadi"/>
              </a:rPr>
              <a:t>to railway</a:t>
            </a:r>
            <a:r>
              <a:rPr lang="en-US" sz="3200" dirty="0">
                <a:solidFill>
                  <a:schemeClr val="accent3">
                    <a:lumMod val="25000"/>
                  </a:schemeClr>
                </a:solidFill>
                <a:latin typeface="Abadi"/>
              </a:rPr>
              <a:t>, highway, </a:t>
            </a:r>
            <a:r>
              <a:rPr lang="en-US" sz="3200" dirty="0" smtClean="0">
                <a:solidFill>
                  <a:schemeClr val="accent3">
                    <a:lumMod val="25000"/>
                  </a:schemeClr>
                </a:solidFill>
                <a:latin typeface="Abadi"/>
              </a:rPr>
              <a:t>coastline and city. </a:t>
            </a:r>
            <a:r>
              <a:rPr lang="en-US" sz="3200" dirty="0" smtClean="0">
                <a:solidFill>
                  <a:schemeClr val="accent3">
                    <a:lumMod val="25000"/>
                  </a:schemeClr>
                </a:solidFill>
                <a:latin typeface="Abadi"/>
              </a:rPr>
              <a:t>The </a:t>
            </a:r>
            <a:r>
              <a:rPr lang="en-US" sz="3200" dirty="0">
                <a:solidFill>
                  <a:schemeClr val="accent3">
                    <a:lumMod val="25000"/>
                  </a:schemeClr>
                </a:solidFill>
                <a:latin typeface="Abadi"/>
              </a:rPr>
              <a:t>lines connecting the launch site to various points represent the distance to those points from the launch site</a:t>
            </a:r>
            <a:r>
              <a:rPr lang="en-US" sz="2200" dirty="0" smtClean="0">
                <a:solidFill>
                  <a:schemeClr val="accent3">
                    <a:lumMod val="25000"/>
                  </a:schemeClr>
                </a:solidFill>
                <a:latin typeface="Abadi"/>
              </a:rPr>
              <a:t>.</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KSC LC 39A Site Proximity to Locations </a:t>
            </a:r>
            <a:endParaRPr lang="en-US" dirty="0">
              <a:solidFill>
                <a:srgbClr val="0B49CB"/>
              </a:solidFill>
              <a:latin typeface="Abadi"/>
            </a:endParaRPr>
          </a:p>
        </p:txBody>
      </p:sp>
      <p:pic>
        <p:nvPicPr>
          <p:cNvPr id="7" name="Picture 6"/>
          <p:cNvPicPr>
            <a:picLocks noChangeAspect="1"/>
          </p:cNvPicPr>
          <p:nvPr/>
        </p:nvPicPr>
        <p:blipFill>
          <a:blip r:embed="rId3"/>
          <a:stretch>
            <a:fillRect/>
          </a:stretch>
        </p:blipFill>
        <p:spPr>
          <a:xfrm>
            <a:off x="770011" y="1434522"/>
            <a:ext cx="4648200" cy="4591050"/>
          </a:xfrm>
          <a:prstGeom prst="rect">
            <a:avLst/>
          </a:prstGeom>
        </p:spPr>
      </p:pic>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53407"/>
            <a:ext cx="10515601" cy="1023556"/>
          </a:xfrm>
          <a:prstGeom prst="rect">
            <a:avLst/>
          </a:prstGeom>
        </p:spPr>
        <p:txBody>
          <a:bodyPr lIns="91440" tIns="45720" rIns="91440" bIns="45720" anchor="t">
            <a:normAutofit/>
          </a:bodyPr>
          <a:lstStyle/>
          <a:p>
            <a:pPr marL="0" indent="0">
              <a:lnSpc>
                <a:spcPct val="100000"/>
              </a:lnSpc>
              <a:spcBef>
                <a:spcPts val="1400"/>
              </a:spcBef>
              <a:buNone/>
            </a:pPr>
            <a:r>
              <a:rPr lang="en-US" sz="2200" dirty="0" smtClean="0">
                <a:solidFill>
                  <a:schemeClr val="accent3">
                    <a:lumMod val="25000"/>
                  </a:schemeClr>
                </a:solidFill>
                <a:latin typeface="Abadi"/>
              </a:rPr>
              <a:t>This dashboard </a:t>
            </a:r>
            <a:r>
              <a:rPr lang="en-US" sz="2200" dirty="0">
                <a:solidFill>
                  <a:schemeClr val="accent3">
                    <a:lumMod val="25000"/>
                  </a:schemeClr>
                </a:solidFill>
                <a:latin typeface="Abadi"/>
              </a:rPr>
              <a:t>provides insights into the success rate of SpaceX launches across different launch sites, with KSC LC-39A standing out as the most prominent.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Total Successful Launches by </a:t>
            </a:r>
            <a:r>
              <a:rPr lang="en-US" dirty="0">
                <a:solidFill>
                  <a:srgbClr val="0B49CB"/>
                </a:solidFill>
                <a:latin typeface="Abadi"/>
              </a:rPr>
              <a:t>all </a:t>
            </a:r>
            <a:r>
              <a:rPr lang="en-US" dirty="0" smtClean="0">
                <a:solidFill>
                  <a:srgbClr val="0B49CB"/>
                </a:solidFill>
                <a:latin typeface="Abadi"/>
              </a:rPr>
              <a:t>Sites</a:t>
            </a:r>
            <a:endParaRPr lang="en-US" dirty="0">
              <a:solidFill>
                <a:srgbClr val="0B49CB"/>
              </a:solidFill>
              <a:latin typeface="Abadi"/>
            </a:endParaRPr>
          </a:p>
        </p:txBody>
      </p:sp>
      <p:pic>
        <p:nvPicPr>
          <p:cNvPr id="4" name="Picture 3"/>
          <p:cNvPicPr>
            <a:picLocks noChangeAspect="1"/>
          </p:cNvPicPr>
          <p:nvPr/>
        </p:nvPicPr>
        <p:blipFill>
          <a:blip r:embed="rId3"/>
          <a:stretch>
            <a:fillRect/>
          </a:stretch>
        </p:blipFill>
        <p:spPr>
          <a:xfrm>
            <a:off x="770010" y="1382627"/>
            <a:ext cx="10515601" cy="3475852"/>
          </a:xfrm>
          <a:prstGeom prst="rect">
            <a:avLst/>
          </a:prstGeom>
        </p:spPr>
      </p:pic>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92401" y="4997919"/>
            <a:ext cx="10393211" cy="1179044"/>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A significant majority (76.9%) of the launches from this site have been successful, while 23.1% were not. The high success rate reflects positively on the operations at the KSC LC-39A launch site.</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Success </a:t>
            </a:r>
            <a:r>
              <a:rPr lang="en-US" dirty="0">
                <a:solidFill>
                  <a:srgbClr val="0B49CB"/>
                </a:solidFill>
                <a:latin typeface="Abadi"/>
              </a:rPr>
              <a:t>Rate of SpaceX Launches at KSC LC-39A </a:t>
            </a:r>
            <a:r>
              <a:rPr lang="en-US" dirty="0" smtClean="0">
                <a:solidFill>
                  <a:srgbClr val="0B49CB"/>
                </a:solidFill>
                <a:latin typeface="Abadi"/>
              </a:rPr>
              <a:t>Site</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892401" y="1575377"/>
            <a:ext cx="10393210" cy="2934864"/>
          </a:xfrm>
          <a:prstGeom prst="rect">
            <a:avLst/>
          </a:prstGeom>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70949" y="4541003"/>
            <a:ext cx="10414662" cy="1493207"/>
          </a:xfrm>
          <a:prstGeom prst="rect">
            <a:avLst/>
          </a:prstGeom>
        </p:spPr>
        <p:txBody>
          <a:bodyPr lIns="91440" tIns="45720" rIns="91440" bIns="45720" anchor="t">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This illustrates </a:t>
            </a:r>
            <a:r>
              <a:rPr lang="en-US" sz="2200" dirty="0">
                <a:solidFill>
                  <a:schemeClr val="accent3">
                    <a:lumMod val="25000"/>
                  </a:schemeClr>
                </a:solidFill>
                <a:latin typeface="Abadi" panose="020B0604020104020204" pitchFamily="34" charset="0"/>
              </a:rPr>
              <a:t>a general high success rate across different payload masses and booster versions. While V1.0 seems to be more suited for lighter payloads, B5 boosters demonstrate capabilities to handle both light and very heavy payloads. The B4 booster version appears to be reliable for mid to high payload ranges.</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Mass vs. Launch Success Rate by Booster Version</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770011" y="1727096"/>
            <a:ext cx="10480406" cy="2264231"/>
          </a:xfrm>
          <a:prstGeom prst="rect">
            <a:avLst/>
          </a:prstGeom>
        </p:spPr>
      </p:pic>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9190494" y="1689314"/>
            <a:ext cx="2267477" cy="4047067"/>
          </a:xfrm>
          <a:prstGeom prst="rect">
            <a:avLst/>
          </a:prstGeom>
        </p:spPr>
        <p:txBody>
          <a:bodyPr vert="horz" lIns="91440" tIns="45720" rIns="91440" bIns="45720" rtlCol="0" anchor="t">
            <a:normAutofit/>
          </a:bodyPr>
          <a:lstStyle/>
          <a:p>
            <a:pPr marL="0" indent="0">
              <a:lnSpc>
                <a:spcPct val="100000"/>
              </a:lnSpc>
              <a:spcBef>
                <a:spcPts val="1400"/>
              </a:spcBef>
              <a:buNone/>
            </a:pPr>
            <a:r>
              <a:rPr lang="en-US" dirty="0" smtClean="0"/>
              <a:t>The </a:t>
            </a:r>
            <a:r>
              <a:rPr lang="en-US" dirty="0"/>
              <a:t>model with the highest classification accuracy is the "Decision Tree" with a test accuracy of 0.94.</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p:cNvPicPr>
            <a:picLocks noChangeAspect="1"/>
          </p:cNvPicPr>
          <p:nvPr/>
        </p:nvPicPr>
        <p:blipFill>
          <a:blip r:embed="rId4"/>
          <a:stretch>
            <a:fillRect/>
          </a:stretch>
        </p:blipFill>
        <p:spPr>
          <a:xfrm>
            <a:off x="762818" y="1376890"/>
            <a:ext cx="8153400" cy="5050322"/>
          </a:xfrm>
          <a:prstGeom prst="rect">
            <a:avLst/>
          </a:prstGeom>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10346"/>
            <a:ext cx="10515600" cy="501686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000" dirty="0">
                <a:solidFill>
                  <a:srgbClr val="0B49CB"/>
                </a:solidFill>
                <a:latin typeface="Abadi"/>
              </a:rPr>
              <a:t>Executive Summary</a:t>
            </a:r>
          </a:p>
          <a:p>
            <a:pPr>
              <a:lnSpc>
                <a:spcPct val="120000"/>
              </a:lnSpc>
              <a:spcBef>
                <a:spcPts val="1400"/>
              </a:spcBef>
            </a:pPr>
            <a:r>
              <a:rPr lang="en-US" sz="8000" dirty="0">
                <a:solidFill>
                  <a:schemeClr val="tx1"/>
                </a:solidFill>
                <a:latin typeface="Abadi"/>
              </a:rPr>
              <a:t>Data collection </a:t>
            </a:r>
            <a:r>
              <a:rPr lang="en-US" sz="8000" dirty="0" smtClean="0">
                <a:solidFill>
                  <a:schemeClr val="tx1"/>
                </a:solidFill>
                <a:latin typeface="Abadi"/>
              </a:rPr>
              <a:t>methodology</a:t>
            </a:r>
            <a:endParaRPr lang="en-US" sz="8000" dirty="0">
              <a:solidFill>
                <a:schemeClr val="tx1"/>
              </a:solidFill>
              <a:latin typeface="Abadi"/>
            </a:endParaRPr>
          </a:p>
          <a:p>
            <a:pPr marL="0" indent="0">
              <a:lnSpc>
                <a:spcPct val="120000"/>
              </a:lnSpc>
              <a:spcBef>
                <a:spcPts val="1400"/>
              </a:spcBef>
              <a:buNone/>
            </a:pPr>
            <a:r>
              <a:rPr lang="en-US" sz="8000" dirty="0" smtClean="0">
                <a:solidFill>
                  <a:schemeClr val="tx1"/>
                </a:solidFill>
                <a:latin typeface="Abadi"/>
              </a:rPr>
              <a:t>SpaceX data encompassed </a:t>
            </a:r>
            <a:r>
              <a:rPr lang="en-US" sz="8000" dirty="0">
                <a:solidFill>
                  <a:schemeClr val="tx1"/>
                </a:solidFill>
                <a:latin typeface="Abadi"/>
              </a:rPr>
              <a:t>comprehensive details for each payload, launch site, and other mission-specific variables from their outer space ventures. This data was sourced </a:t>
            </a:r>
            <a:r>
              <a:rPr lang="en-US" sz="8000" dirty="0" smtClean="0">
                <a:solidFill>
                  <a:schemeClr val="tx1"/>
                </a:solidFill>
                <a:latin typeface="Abadi"/>
              </a:rPr>
              <a:t>through </a:t>
            </a:r>
            <a:r>
              <a:rPr lang="en-US" sz="8000" dirty="0">
                <a:solidFill>
                  <a:schemeClr val="tx1"/>
                </a:solidFill>
                <a:latin typeface="Abadi"/>
              </a:rPr>
              <a:t>the </a:t>
            </a:r>
            <a:r>
              <a:rPr lang="en-US" sz="8000" dirty="0" smtClean="0">
                <a:solidFill>
                  <a:schemeClr val="tx1"/>
                </a:solidFill>
                <a:latin typeface="Abadi"/>
              </a:rPr>
              <a:t>SpaceX </a:t>
            </a:r>
            <a:r>
              <a:rPr lang="en-US" sz="8000" dirty="0">
                <a:solidFill>
                  <a:schemeClr val="tx1"/>
                </a:solidFill>
                <a:latin typeface="Abadi"/>
              </a:rPr>
              <a:t>API, complemented by web scraping information about Falcon 9 and Falcon Heavy launches from </a:t>
            </a:r>
            <a:r>
              <a:rPr lang="en-US" sz="8000" dirty="0" smtClean="0">
                <a:solidFill>
                  <a:schemeClr val="tx1"/>
                </a:solidFill>
                <a:latin typeface="Abadi"/>
              </a:rPr>
              <a:t>Wikipedia</a:t>
            </a:r>
          </a:p>
          <a:p>
            <a:pPr>
              <a:lnSpc>
                <a:spcPct val="120000"/>
              </a:lnSpc>
              <a:spcBef>
                <a:spcPts val="1400"/>
              </a:spcBef>
            </a:pPr>
            <a:r>
              <a:rPr lang="en-US" sz="8000" dirty="0" smtClean="0">
                <a:solidFill>
                  <a:schemeClr val="tx1"/>
                </a:solidFill>
                <a:latin typeface="Abadi"/>
              </a:rPr>
              <a:t>Data wrangling</a:t>
            </a:r>
          </a:p>
          <a:p>
            <a:pPr marL="0" indent="0">
              <a:lnSpc>
                <a:spcPct val="120000"/>
              </a:lnSpc>
              <a:spcBef>
                <a:spcPts val="1400"/>
              </a:spcBef>
              <a:buNone/>
            </a:pPr>
            <a:r>
              <a:rPr lang="en-US" sz="8000" dirty="0" smtClean="0">
                <a:solidFill>
                  <a:schemeClr val="tx1"/>
                </a:solidFill>
                <a:latin typeface="Abadi"/>
              </a:rPr>
              <a:t>The data was first </a:t>
            </a:r>
            <a:r>
              <a:rPr lang="en-US" sz="8000" dirty="0">
                <a:solidFill>
                  <a:schemeClr val="tx1"/>
                </a:solidFill>
                <a:latin typeface="Abadi"/>
              </a:rPr>
              <a:t>processed </a:t>
            </a:r>
            <a:r>
              <a:rPr lang="en-US" sz="8000" dirty="0" smtClean="0">
                <a:solidFill>
                  <a:schemeClr val="tx1"/>
                </a:solidFill>
                <a:latin typeface="Abadi"/>
              </a:rPr>
              <a:t>to </a:t>
            </a:r>
            <a:r>
              <a:rPr lang="en-US" sz="8000" dirty="0">
                <a:solidFill>
                  <a:schemeClr val="tx1"/>
                </a:solidFill>
                <a:latin typeface="Abadi"/>
              </a:rPr>
              <a:t>address gaps and anomalies in the dataset, uncover patterns, and establish labels requisite for the training of supervised models</a:t>
            </a:r>
            <a:r>
              <a:rPr lang="en-US" sz="8000" dirty="0" smtClean="0">
                <a:solidFill>
                  <a:schemeClr val="tx1"/>
                </a:solidFill>
                <a:latin typeface="Abadi"/>
              </a:rPr>
              <a:t>.</a:t>
            </a:r>
          </a:p>
          <a:p>
            <a:pPr>
              <a:lnSpc>
                <a:spcPct val="120000"/>
              </a:lnSpc>
              <a:spcBef>
                <a:spcPts val="1400"/>
              </a:spcBef>
            </a:pPr>
            <a:r>
              <a:rPr lang="en-US" sz="8000" dirty="0" smtClean="0">
                <a:solidFill>
                  <a:schemeClr val="tx1"/>
                </a:solidFill>
                <a:latin typeface="Abadi"/>
              </a:rPr>
              <a:t>Exploratory </a:t>
            </a:r>
            <a:r>
              <a:rPr lang="en-US" sz="8000" dirty="0">
                <a:solidFill>
                  <a:schemeClr val="tx1"/>
                </a:solidFill>
                <a:latin typeface="Abadi"/>
              </a:rPr>
              <a:t>data analysis (EDA) using visualization and </a:t>
            </a:r>
            <a:r>
              <a:rPr lang="en-US" sz="8000" dirty="0" smtClean="0">
                <a:solidFill>
                  <a:schemeClr val="tx1"/>
                </a:solidFill>
                <a:latin typeface="Abadi"/>
              </a:rPr>
              <a:t>SQL</a:t>
            </a:r>
          </a:p>
          <a:p>
            <a:pPr marL="0" indent="0">
              <a:lnSpc>
                <a:spcPct val="120000"/>
              </a:lnSpc>
              <a:spcBef>
                <a:spcPts val="1400"/>
              </a:spcBef>
              <a:buNone/>
            </a:pPr>
            <a:r>
              <a:rPr lang="en-US" sz="8000" dirty="0">
                <a:solidFill>
                  <a:schemeClr val="tx1"/>
                </a:solidFill>
                <a:latin typeface="Abadi"/>
              </a:rPr>
              <a:t>A robust EDA was </a:t>
            </a:r>
            <a:r>
              <a:rPr lang="en-US" sz="8000" dirty="0" smtClean="0">
                <a:solidFill>
                  <a:schemeClr val="tx1"/>
                </a:solidFill>
                <a:latin typeface="Abadi"/>
              </a:rPr>
              <a:t>done </a:t>
            </a:r>
            <a:r>
              <a:rPr lang="en-US" sz="8000" dirty="0">
                <a:solidFill>
                  <a:schemeClr val="tx1"/>
                </a:solidFill>
                <a:latin typeface="Abadi"/>
              </a:rPr>
              <a:t>using an array of visualization tools to </a:t>
            </a:r>
            <a:r>
              <a:rPr lang="en-US" sz="8000" dirty="0" smtClean="0">
                <a:solidFill>
                  <a:schemeClr val="tx1"/>
                </a:solidFill>
                <a:latin typeface="Abadi"/>
              </a:rPr>
              <a:t>enhance and modify </a:t>
            </a:r>
            <a:r>
              <a:rPr lang="en-US" sz="8000" dirty="0">
                <a:solidFill>
                  <a:schemeClr val="tx1"/>
                </a:solidFill>
                <a:latin typeface="Abadi"/>
              </a:rPr>
              <a:t>data </a:t>
            </a:r>
            <a:r>
              <a:rPr lang="en-US" sz="8000" dirty="0" smtClean="0">
                <a:solidFill>
                  <a:schemeClr val="tx1"/>
                </a:solidFill>
                <a:latin typeface="Abadi"/>
              </a:rPr>
              <a:t>features. </a:t>
            </a:r>
            <a:r>
              <a:rPr lang="en-US" sz="8000" dirty="0">
                <a:solidFill>
                  <a:schemeClr val="tx1"/>
                </a:solidFill>
                <a:latin typeface="Abadi"/>
              </a:rPr>
              <a:t>SQL played a pivotal role in exploring and reconfiguring the data structure, proving invaluable in problem-solving.</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56645181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509288" y="1625023"/>
            <a:ext cx="4948684" cy="4106069"/>
          </a:xfrm>
          <a:prstGeom prst="rect">
            <a:avLst/>
          </a:prstGeom>
        </p:spPr>
        <p:txBody>
          <a:bodyPr>
            <a:normAutofit fontScale="77500" lnSpcReduction="2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High </a:t>
            </a:r>
            <a:r>
              <a:rPr lang="en-US" sz="2200" dirty="0">
                <a:solidFill>
                  <a:schemeClr val="accent3">
                    <a:lumMod val="25000"/>
                  </a:schemeClr>
                </a:solidFill>
                <a:latin typeface="Abadi" panose="020B0604020104020204" pitchFamily="34" charset="0"/>
              </a:rPr>
              <a:t>True Positives (TP): The model has done a good job predicting the "land" class as there were 12 correct predictions.</a:t>
            </a:r>
          </a:p>
          <a:p>
            <a:pPr>
              <a:lnSpc>
                <a:spcPct val="100000"/>
              </a:lnSpc>
              <a:spcBef>
                <a:spcPts val="1400"/>
              </a:spcBef>
            </a:pPr>
            <a:r>
              <a:rPr lang="en-US" sz="2200" dirty="0">
                <a:solidFill>
                  <a:schemeClr val="accent3">
                    <a:lumMod val="25000"/>
                  </a:schemeClr>
                </a:solidFill>
                <a:latin typeface="Abadi" panose="020B0604020104020204" pitchFamily="34" charset="0"/>
              </a:rPr>
              <a:t>High True Negatives (TN): The model correctly predicted the "did not land" class 4 times.</a:t>
            </a:r>
          </a:p>
          <a:p>
            <a:pPr>
              <a:lnSpc>
                <a:spcPct val="100000"/>
              </a:lnSpc>
              <a:spcBef>
                <a:spcPts val="1400"/>
              </a:spcBef>
            </a:pPr>
            <a:r>
              <a:rPr lang="en-US" sz="2200" dirty="0">
                <a:solidFill>
                  <a:schemeClr val="accent3">
                    <a:lumMod val="25000"/>
                  </a:schemeClr>
                </a:solidFill>
                <a:latin typeface="Abadi" panose="020B0604020104020204" pitchFamily="34" charset="0"/>
              </a:rPr>
              <a:t>Low False Positives (FP): The model made 2 mistakes by predicting "land" when it should have been "did not land".</a:t>
            </a:r>
          </a:p>
          <a:p>
            <a:pPr>
              <a:lnSpc>
                <a:spcPct val="100000"/>
              </a:lnSpc>
              <a:spcBef>
                <a:spcPts val="1400"/>
              </a:spcBef>
            </a:pPr>
            <a:r>
              <a:rPr lang="en-US" sz="2200" dirty="0">
                <a:solidFill>
                  <a:schemeClr val="accent3">
                    <a:lumMod val="25000"/>
                  </a:schemeClr>
                </a:solidFill>
                <a:latin typeface="Abadi" panose="020B0604020104020204" pitchFamily="34" charset="0"/>
              </a:rPr>
              <a:t>No False Negatives (FN): This is ideal since the model never mistakenly predicted "did not land" for instances that actually "landed".</a:t>
            </a:r>
          </a:p>
          <a:p>
            <a:pPr>
              <a:lnSpc>
                <a:spcPct val="100000"/>
              </a:lnSpc>
              <a:spcBef>
                <a:spcPts val="1400"/>
              </a:spcBef>
            </a:pPr>
            <a:r>
              <a:rPr lang="en-US" sz="2200" dirty="0">
                <a:solidFill>
                  <a:schemeClr val="accent3">
                    <a:lumMod val="25000"/>
                  </a:schemeClr>
                </a:solidFill>
                <a:latin typeface="Abadi" panose="020B0604020104020204" pitchFamily="34" charset="0"/>
              </a:rPr>
              <a:t>Overall, this confusion matrix suggests that the classification model performs well, especially for predicting the "landed" class.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a:t>
            </a:r>
            <a:r>
              <a:rPr lang="en-US" dirty="0" smtClean="0">
                <a:solidFill>
                  <a:srgbClr val="0B49CB"/>
                </a:solidFill>
                <a:latin typeface="Abadi"/>
              </a:rPr>
              <a:t>Matrix – Decision Tree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1625023"/>
            <a:ext cx="5495925" cy="4400550"/>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2" y="1534332"/>
            <a:ext cx="10515600" cy="4491241"/>
          </a:xfrm>
          <a:prstGeom prst="rect">
            <a:avLst/>
          </a:prstGeom>
        </p:spPr>
        <p:txBody>
          <a:bodyPr>
            <a:normAutofit lnSpcReduction="10000"/>
          </a:bodyPr>
          <a:lstStyle/>
          <a:p>
            <a:r>
              <a:rPr lang="en-US" b="1" dirty="0"/>
              <a:t>EDA </a:t>
            </a:r>
            <a:r>
              <a:rPr lang="en-US" b="1" dirty="0" smtClean="0"/>
              <a:t>- Data </a:t>
            </a:r>
            <a:r>
              <a:rPr lang="en-US" b="1" dirty="0"/>
              <a:t>Wrangling:</a:t>
            </a:r>
            <a:endParaRPr lang="en-US" dirty="0"/>
          </a:p>
          <a:p>
            <a:pPr lvl="1"/>
            <a:r>
              <a:rPr lang="en-US" dirty="0"/>
              <a:t>Efficient in cleaning data for further use.</a:t>
            </a:r>
          </a:p>
          <a:p>
            <a:pPr lvl="1"/>
            <a:r>
              <a:rPr lang="en-US" dirty="0"/>
              <a:t>Classified the 'class' column into "successful" and "failure" mission launch outcomes.</a:t>
            </a:r>
          </a:p>
          <a:p>
            <a:r>
              <a:rPr lang="en-US" b="1" dirty="0"/>
              <a:t>EDA </a:t>
            </a:r>
            <a:r>
              <a:rPr lang="en-US" b="1" dirty="0" smtClean="0"/>
              <a:t>- </a:t>
            </a:r>
            <a:r>
              <a:rPr lang="en-US" b="1" dirty="0"/>
              <a:t>SQL Queries:</a:t>
            </a:r>
            <a:endParaRPr lang="en-US" dirty="0"/>
          </a:p>
          <a:p>
            <a:pPr lvl="1"/>
            <a:r>
              <a:rPr lang="en-US" dirty="0"/>
              <a:t>Assessed launch sites.</a:t>
            </a:r>
          </a:p>
          <a:p>
            <a:pPr lvl="1"/>
            <a:r>
              <a:rPr lang="en-US" dirty="0"/>
              <a:t>Calculated the count of landing outcomes in the 'class' column.</a:t>
            </a:r>
          </a:p>
          <a:p>
            <a:pPr lvl="1"/>
            <a:r>
              <a:rPr lang="en-US" dirty="0" smtClean="0"/>
              <a:t>Evaluated various payload masses by flight number and booster version.</a:t>
            </a:r>
          </a:p>
          <a:p>
            <a:r>
              <a:rPr lang="en-US" b="1" dirty="0"/>
              <a:t>EDA - Visualizations:</a:t>
            </a:r>
            <a:endParaRPr lang="en-US" dirty="0"/>
          </a:p>
          <a:p>
            <a:pPr lvl="1"/>
            <a:r>
              <a:rPr lang="en-US" dirty="0"/>
              <a:t>Effectively explored relationships between variables.</a:t>
            </a:r>
          </a:p>
          <a:p>
            <a:pPr lvl="1"/>
            <a:r>
              <a:rPr lang="en-US" dirty="0"/>
              <a:t>Analyzed the impact of these variables on the success rate of landing outcomes</a:t>
            </a:r>
            <a:r>
              <a:rPr lang="en-US" dirty="0" smtClean="0"/>
              <a:t>.</a:t>
            </a:r>
            <a:endParaRPr lang="en-US" dirty="0"/>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18834"/>
            <a:ext cx="10687961" cy="4707558"/>
          </a:xfrm>
          <a:prstGeom prst="rect">
            <a:avLst/>
          </a:prstGeom>
        </p:spPr>
        <p:txBody>
          <a:bodyPr>
            <a:normAutofit/>
          </a:bodyPr>
          <a:lstStyle/>
          <a:p>
            <a:r>
              <a:rPr lang="en-US" b="1" dirty="0" smtClean="0"/>
              <a:t>Dash </a:t>
            </a:r>
            <a:r>
              <a:rPr lang="en-US" b="1" dirty="0"/>
              <a:t>Tool:</a:t>
            </a:r>
            <a:endParaRPr lang="en-US" dirty="0"/>
          </a:p>
          <a:p>
            <a:pPr lvl="1"/>
            <a:r>
              <a:rPr lang="en-US" dirty="0"/>
              <a:t>Offers real-time interactive tools for users.</a:t>
            </a:r>
          </a:p>
          <a:p>
            <a:pPr lvl="1"/>
            <a:r>
              <a:rPr lang="en-US" dirty="0"/>
              <a:t>Indicates success rates by all and individual sites.</a:t>
            </a:r>
          </a:p>
          <a:p>
            <a:pPr lvl="1"/>
            <a:r>
              <a:rPr lang="en-US" dirty="0"/>
              <a:t>Showcases the correlation with payload mass</a:t>
            </a:r>
            <a:r>
              <a:rPr lang="en-US" dirty="0" smtClean="0"/>
              <a:t>.</a:t>
            </a:r>
          </a:p>
          <a:p>
            <a:r>
              <a:rPr lang="en-US" b="1" dirty="0"/>
              <a:t>Folium Map:</a:t>
            </a:r>
            <a:endParaRPr lang="en-US" dirty="0"/>
          </a:p>
          <a:p>
            <a:pPr lvl="1"/>
            <a:r>
              <a:rPr lang="en-US" dirty="0"/>
              <a:t>Provides an interactive tool for users.</a:t>
            </a:r>
          </a:p>
          <a:p>
            <a:pPr lvl="1"/>
            <a:r>
              <a:rPr lang="en-US" dirty="0"/>
              <a:t>Allows for assessing spatial locations of launch sites and their outcomes.</a:t>
            </a:r>
          </a:p>
          <a:p>
            <a:r>
              <a:rPr lang="en-US" b="1" dirty="0"/>
              <a:t>Conclusion:</a:t>
            </a:r>
            <a:endParaRPr lang="en-US" dirty="0"/>
          </a:p>
          <a:p>
            <a:pPr lvl="1"/>
            <a:r>
              <a:rPr lang="en-US" dirty="0"/>
              <a:t>Among various predictive analyses, the decision tree proved the most effective in predicting successful landing outcomes.</a:t>
            </a:r>
          </a:p>
          <a:p>
            <a:pPr lvl="1"/>
            <a:r>
              <a:rPr lang="en-US" dirty="0"/>
              <a:t>It also provided insights into the cost of a launch.</a:t>
            </a:r>
          </a:p>
          <a:p>
            <a:pPr lvl="1"/>
            <a:endParaRPr lang="en-US" dirty="0"/>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255747494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snippet for dealing with missing values</a:t>
            </a:r>
            <a:endParaRPr lang="en-US" dirty="0">
              <a:solidFill>
                <a:srgbClr val="0B49CB"/>
              </a:solidFill>
            </a:endParaRPr>
          </a:p>
        </p:txBody>
      </p:sp>
      <p:pic>
        <p:nvPicPr>
          <p:cNvPr id="7" name="Picture 6"/>
          <p:cNvPicPr>
            <a:picLocks noChangeAspect="1"/>
          </p:cNvPicPr>
          <p:nvPr/>
        </p:nvPicPr>
        <p:blipFill>
          <a:blip r:embed="rId4"/>
          <a:stretch>
            <a:fillRect/>
          </a:stretch>
        </p:blipFill>
        <p:spPr>
          <a:xfrm>
            <a:off x="801938" y="1404495"/>
            <a:ext cx="10483673" cy="4621078"/>
          </a:xfrm>
          <a:prstGeom prst="rect">
            <a:avLst/>
          </a:prstGeom>
        </p:spPr>
      </p:pic>
    </p:spTree>
    <p:extLst>
      <p:ext uri="{BB962C8B-B14F-4D97-AF65-F5344CB8AC3E}">
        <p14:creationId xmlns:p14="http://schemas.microsoft.com/office/powerpoint/2010/main" val="341000852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snippet for counting landing outcomes</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770011" y="1703512"/>
            <a:ext cx="10515600" cy="3936609"/>
          </a:xfrm>
          <a:prstGeom prst="rect">
            <a:avLst/>
          </a:prstGeom>
        </p:spPr>
      </p:pic>
    </p:spTree>
    <p:extLst>
      <p:ext uri="{BB962C8B-B14F-4D97-AF65-F5344CB8AC3E}">
        <p14:creationId xmlns:p14="http://schemas.microsoft.com/office/powerpoint/2010/main" val="332839886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snippet for ‘</a:t>
            </a:r>
            <a:r>
              <a:rPr lang="en-US" dirty="0" smtClean="0">
                <a:solidFill>
                  <a:srgbClr val="0B49CB"/>
                </a:solidFill>
                <a:latin typeface="Abadi"/>
              </a:rPr>
              <a:t>class’ column classification</a:t>
            </a:r>
            <a:endParaRPr lang="en-US" dirty="0">
              <a:solidFill>
                <a:srgbClr val="0B49CB"/>
              </a:solidFill>
            </a:endParaRPr>
          </a:p>
        </p:txBody>
      </p:sp>
      <p:pic>
        <p:nvPicPr>
          <p:cNvPr id="3" name="Picture 2"/>
          <p:cNvPicPr>
            <a:picLocks noChangeAspect="1"/>
          </p:cNvPicPr>
          <p:nvPr/>
        </p:nvPicPr>
        <p:blipFill>
          <a:blip r:embed="rId4"/>
          <a:stretch>
            <a:fillRect/>
          </a:stretch>
        </p:blipFill>
        <p:spPr>
          <a:xfrm>
            <a:off x="1460573" y="1464686"/>
            <a:ext cx="9134475" cy="4962525"/>
          </a:xfrm>
          <a:prstGeom prst="rect">
            <a:avLst/>
          </a:prstGeom>
        </p:spPr>
      </p:pic>
    </p:spTree>
    <p:extLst>
      <p:ext uri="{BB962C8B-B14F-4D97-AF65-F5344CB8AC3E}">
        <p14:creationId xmlns:p14="http://schemas.microsoft.com/office/powerpoint/2010/main" val="387216554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a:t>
            </a:r>
            <a:r>
              <a:rPr lang="en-US" dirty="0">
                <a:solidFill>
                  <a:srgbClr val="0B49CB"/>
                </a:solidFill>
                <a:latin typeface="Abadi"/>
              </a:rPr>
              <a:t>snippet </a:t>
            </a:r>
            <a:r>
              <a:rPr lang="en-US" dirty="0" smtClean="0">
                <a:solidFill>
                  <a:srgbClr val="0B49CB"/>
                </a:solidFill>
                <a:latin typeface="Abadi"/>
              </a:rPr>
              <a:t>for incorporating markers using </a:t>
            </a:r>
            <a:r>
              <a:rPr lang="en-US" dirty="0">
                <a:solidFill>
                  <a:srgbClr val="0B49CB"/>
                </a:solidFill>
                <a:latin typeface="Abadi"/>
              </a:rPr>
              <a:t>Dash</a:t>
            </a:r>
            <a:endParaRPr lang="en-US" dirty="0">
              <a:solidFill>
                <a:srgbClr val="0B49CB"/>
              </a:solidFill>
            </a:endParaRPr>
          </a:p>
        </p:txBody>
      </p:sp>
      <p:pic>
        <p:nvPicPr>
          <p:cNvPr id="4" name="Picture 3"/>
          <p:cNvPicPr>
            <a:picLocks noChangeAspect="1"/>
          </p:cNvPicPr>
          <p:nvPr/>
        </p:nvPicPr>
        <p:blipFill>
          <a:blip r:embed="rId4"/>
          <a:stretch>
            <a:fillRect/>
          </a:stretch>
        </p:blipFill>
        <p:spPr>
          <a:xfrm>
            <a:off x="2272501" y="1598747"/>
            <a:ext cx="6976781" cy="4426826"/>
          </a:xfrm>
          <a:prstGeom prst="rect">
            <a:avLst/>
          </a:prstGeom>
        </p:spPr>
      </p:pic>
    </p:spTree>
    <p:extLst>
      <p:ext uri="{BB962C8B-B14F-4D97-AF65-F5344CB8AC3E}">
        <p14:creationId xmlns:p14="http://schemas.microsoft.com/office/powerpoint/2010/main" val="74550075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67</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a:t>
            </a:r>
            <a:r>
              <a:rPr lang="en-US" dirty="0">
                <a:solidFill>
                  <a:srgbClr val="0B49CB"/>
                </a:solidFill>
                <a:latin typeface="Abadi"/>
              </a:rPr>
              <a:t>snippet </a:t>
            </a:r>
            <a:r>
              <a:rPr lang="en-US" dirty="0" smtClean="0">
                <a:solidFill>
                  <a:srgbClr val="0B49CB"/>
                </a:solidFill>
                <a:latin typeface="Abadi"/>
              </a:rPr>
              <a:t>for incorporating charts and plots using </a:t>
            </a:r>
            <a:r>
              <a:rPr lang="en-US" dirty="0">
                <a:solidFill>
                  <a:srgbClr val="0B49CB"/>
                </a:solidFill>
                <a:latin typeface="Abadi"/>
              </a:rPr>
              <a:t>Dash</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770011" y="1704364"/>
            <a:ext cx="10515600" cy="1534782"/>
          </a:xfrm>
          <a:prstGeom prst="rect">
            <a:avLst/>
          </a:prstGeom>
        </p:spPr>
      </p:pic>
      <p:pic>
        <p:nvPicPr>
          <p:cNvPr id="3" name="Picture 2"/>
          <p:cNvPicPr>
            <a:picLocks noChangeAspect="1"/>
          </p:cNvPicPr>
          <p:nvPr/>
        </p:nvPicPr>
        <p:blipFill>
          <a:blip r:embed="rId5"/>
          <a:stretch>
            <a:fillRect/>
          </a:stretch>
        </p:blipFill>
        <p:spPr>
          <a:xfrm>
            <a:off x="770011" y="3487118"/>
            <a:ext cx="10602718" cy="1983783"/>
          </a:xfrm>
          <a:prstGeom prst="rect">
            <a:avLst/>
          </a:prstGeom>
        </p:spPr>
      </p:pic>
    </p:spTree>
    <p:extLst>
      <p:ext uri="{BB962C8B-B14F-4D97-AF65-F5344CB8AC3E}">
        <p14:creationId xmlns:p14="http://schemas.microsoft.com/office/powerpoint/2010/main" val="270304883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68</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Confusion matrix for logistic </a:t>
            </a:r>
            <a:r>
              <a:rPr lang="en-US" dirty="0">
                <a:solidFill>
                  <a:srgbClr val="0B49CB"/>
                </a:solidFill>
                <a:latin typeface="Abadi"/>
              </a:rPr>
              <a:t>r</a:t>
            </a:r>
            <a:r>
              <a:rPr lang="en-US" dirty="0" smtClean="0">
                <a:solidFill>
                  <a:srgbClr val="0B49CB"/>
                </a:solidFill>
                <a:latin typeface="Abadi"/>
              </a:rPr>
              <a:t>egression, SVM and KNN  </a:t>
            </a:r>
            <a:endParaRPr lang="en-US" dirty="0">
              <a:solidFill>
                <a:srgbClr val="0B49CB"/>
              </a:solidFill>
            </a:endParaRPr>
          </a:p>
        </p:txBody>
      </p:sp>
      <p:pic>
        <p:nvPicPr>
          <p:cNvPr id="3" name="Picture 2"/>
          <p:cNvPicPr>
            <a:picLocks noChangeAspect="1"/>
          </p:cNvPicPr>
          <p:nvPr/>
        </p:nvPicPr>
        <p:blipFill>
          <a:blip r:embed="rId4"/>
          <a:stretch>
            <a:fillRect/>
          </a:stretch>
        </p:blipFill>
        <p:spPr>
          <a:xfrm>
            <a:off x="2911582" y="1441022"/>
            <a:ext cx="6201421" cy="4584551"/>
          </a:xfrm>
          <a:prstGeom prst="rect">
            <a:avLst/>
          </a:prstGeom>
        </p:spPr>
      </p:pic>
    </p:spTree>
    <p:extLst>
      <p:ext uri="{BB962C8B-B14F-4D97-AF65-F5344CB8AC3E}">
        <p14:creationId xmlns:p14="http://schemas.microsoft.com/office/powerpoint/2010/main" val="2666458561"/>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69</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678135"/>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Appendix – Code snippet </a:t>
            </a:r>
            <a:r>
              <a:rPr lang="en-US" dirty="0">
                <a:solidFill>
                  <a:srgbClr val="0B49CB"/>
                </a:solidFill>
                <a:latin typeface="Abadi"/>
              </a:rPr>
              <a:t>for </a:t>
            </a:r>
            <a:r>
              <a:rPr lang="en-US" dirty="0" smtClean="0">
                <a:solidFill>
                  <a:srgbClr val="0B49CB"/>
                </a:solidFill>
                <a:latin typeface="Abadi"/>
              </a:rPr>
              <a:t>plotting the test accuracy of classification methods</a:t>
            </a:r>
            <a:endParaRPr lang="en-US" dirty="0">
              <a:solidFill>
                <a:srgbClr val="0B49CB"/>
              </a:solidFill>
            </a:endParaRPr>
          </a:p>
        </p:txBody>
      </p:sp>
      <p:pic>
        <p:nvPicPr>
          <p:cNvPr id="2" name="Picture 1"/>
          <p:cNvPicPr>
            <a:picLocks noChangeAspect="1"/>
          </p:cNvPicPr>
          <p:nvPr/>
        </p:nvPicPr>
        <p:blipFill>
          <a:blip r:embed="rId4"/>
          <a:stretch>
            <a:fillRect/>
          </a:stretch>
        </p:blipFill>
        <p:spPr>
          <a:xfrm>
            <a:off x="914722" y="1828800"/>
            <a:ext cx="10370889" cy="2771058"/>
          </a:xfrm>
          <a:prstGeom prst="rect">
            <a:avLst/>
          </a:prstGeom>
        </p:spPr>
      </p:pic>
    </p:spTree>
    <p:extLst>
      <p:ext uri="{BB962C8B-B14F-4D97-AF65-F5344CB8AC3E}">
        <p14:creationId xmlns:p14="http://schemas.microsoft.com/office/powerpoint/2010/main" val="4311863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10346"/>
            <a:ext cx="10515600" cy="4757979"/>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tx1"/>
                </a:solidFill>
                <a:latin typeface="Abadi"/>
              </a:rPr>
              <a:t>Interactive visual analytics using Folium and </a:t>
            </a:r>
            <a:r>
              <a:rPr lang="en-US" sz="8800" dirty="0" err="1">
                <a:solidFill>
                  <a:schemeClr val="tx1"/>
                </a:solidFill>
                <a:latin typeface="Abadi"/>
              </a:rPr>
              <a:t>Plotly</a:t>
            </a:r>
            <a:r>
              <a:rPr lang="en-US" sz="8800" dirty="0">
                <a:solidFill>
                  <a:schemeClr val="tx1"/>
                </a:solidFill>
                <a:latin typeface="Abadi"/>
              </a:rPr>
              <a:t> Dash</a:t>
            </a:r>
          </a:p>
          <a:p>
            <a:pPr marL="0" indent="0">
              <a:lnSpc>
                <a:spcPct val="120000"/>
              </a:lnSpc>
              <a:spcBef>
                <a:spcPts val="1400"/>
              </a:spcBef>
              <a:buNone/>
            </a:pPr>
            <a:r>
              <a:rPr lang="en-US" sz="8800" dirty="0" smtClean="0">
                <a:solidFill>
                  <a:schemeClr val="tx1"/>
                </a:solidFill>
                <a:latin typeface="Abadi"/>
              </a:rPr>
              <a:t>Folium </a:t>
            </a:r>
            <a:r>
              <a:rPr lang="en-US" sz="8800" dirty="0">
                <a:solidFill>
                  <a:schemeClr val="tx1"/>
                </a:solidFill>
                <a:latin typeface="Abadi"/>
              </a:rPr>
              <a:t>were instrumental in examining the geographical coordinates of various launch sites. </a:t>
            </a:r>
            <a:r>
              <a:rPr lang="en-US" sz="8800" dirty="0" err="1" smtClean="0">
                <a:solidFill>
                  <a:schemeClr val="tx1"/>
                </a:solidFill>
                <a:latin typeface="Abadi"/>
              </a:rPr>
              <a:t>Plotly</a:t>
            </a:r>
            <a:r>
              <a:rPr lang="en-US" sz="8800" dirty="0" smtClean="0">
                <a:solidFill>
                  <a:schemeClr val="tx1"/>
                </a:solidFill>
                <a:latin typeface="Abadi"/>
              </a:rPr>
              <a:t> </a:t>
            </a:r>
            <a:r>
              <a:rPr lang="en-US" sz="8800" dirty="0">
                <a:solidFill>
                  <a:schemeClr val="tx1"/>
                </a:solidFill>
                <a:latin typeface="Abadi"/>
              </a:rPr>
              <a:t>Dash was integrated to facilitate dynamic, real-time data interaction with stakeholders, offering a more immersive experience</a:t>
            </a:r>
            <a:r>
              <a:rPr lang="en-US" sz="8800" dirty="0" smtClean="0">
                <a:solidFill>
                  <a:schemeClr val="tx1"/>
                </a:solidFill>
                <a:latin typeface="Abadi"/>
              </a:rPr>
              <a:t>.</a:t>
            </a:r>
            <a:endParaRPr lang="en-US" sz="8800" dirty="0">
              <a:solidFill>
                <a:schemeClr val="tx1"/>
              </a:solidFill>
              <a:latin typeface="Abadi"/>
            </a:endParaRPr>
          </a:p>
          <a:p>
            <a:pPr>
              <a:lnSpc>
                <a:spcPct val="120000"/>
              </a:lnSpc>
              <a:spcBef>
                <a:spcPts val="1400"/>
              </a:spcBef>
            </a:pPr>
            <a:r>
              <a:rPr lang="en-US" sz="8800" dirty="0">
                <a:solidFill>
                  <a:schemeClr val="tx1"/>
                </a:solidFill>
                <a:latin typeface="Abadi"/>
              </a:rPr>
              <a:t>Predictive analysis using classification models</a:t>
            </a:r>
          </a:p>
          <a:p>
            <a:pPr marL="0" indent="0">
              <a:lnSpc>
                <a:spcPct val="120000"/>
              </a:lnSpc>
              <a:spcBef>
                <a:spcPts val="1400"/>
              </a:spcBef>
              <a:buNone/>
            </a:pPr>
            <a:r>
              <a:rPr lang="en-US" sz="8800" dirty="0">
                <a:solidFill>
                  <a:schemeClr val="tx1"/>
                </a:solidFill>
                <a:latin typeface="Abadi"/>
              </a:rPr>
              <a:t>Our analytical approach hinged on a myriad of classification models including SVM, Classification Trees, Logistic Regression, and KNN. The preliminary steps involved preparing the target variables, standardizing data, and </a:t>
            </a:r>
            <a:r>
              <a:rPr lang="en-US" sz="8800" dirty="0" smtClean="0">
                <a:solidFill>
                  <a:schemeClr val="tx1"/>
                </a:solidFill>
                <a:latin typeface="Abadi"/>
              </a:rPr>
              <a:t>splitting </a:t>
            </a:r>
            <a:r>
              <a:rPr lang="en-US" sz="8800" dirty="0">
                <a:solidFill>
                  <a:schemeClr val="tx1"/>
                </a:solidFill>
                <a:latin typeface="Abadi"/>
              </a:rPr>
              <a:t>the </a:t>
            </a:r>
            <a:r>
              <a:rPr lang="en-US" sz="8800" dirty="0" smtClean="0">
                <a:solidFill>
                  <a:schemeClr val="tx1"/>
                </a:solidFill>
                <a:latin typeface="Abadi"/>
              </a:rPr>
              <a:t>data </a:t>
            </a:r>
            <a:r>
              <a:rPr lang="en-US" sz="8800" dirty="0">
                <a:solidFill>
                  <a:schemeClr val="tx1"/>
                </a:solidFill>
                <a:latin typeface="Abadi"/>
              </a:rPr>
              <a:t>into training and test segments. Model performance was subsequently gauged on the test dataset using the z-score to assess accuracy.</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4847"/>
            <a:ext cx="10515600" cy="4782116"/>
          </a:xfrm>
          <a:prstGeom prst="rect">
            <a:avLst/>
          </a:prstGeom>
        </p:spPr>
        <p:txBody>
          <a:bodyPr/>
          <a:lstStyle/>
          <a:p>
            <a:pPr marL="0" indent="0">
              <a:lnSpc>
                <a:spcPct val="100000"/>
              </a:lnSpc>
              <a:spcBef>
                <a:spcPts val="1400"/>
              </a:spcBef>
              <a:buNone/>
            </a:pPr>
            <a:r>
              <a:rPr lang="en-US" sz="2200" dirty="0">
                <a:latin typeface="Abadi" panose="020B0604020104020204"/>
              </a:rPr>
              <a:t>The data collection process </a:t>
            </a:r>
            <a:r>
              <a:rPr lang="en-US" sz="2200" dirty="0" smtClean="0">
                <a:latin typeface="Abadi" panose="020B0604020104020204"/>
              </a:rPr>
              <a:t>below was done using two tools:</a:t>
            </a:r>
          </a:p>
          <a:p>
            <a:pPr marL="0" indent="0">
              <a:lnSpc>
                <a:spcPct val="100000"/>
              </a:lnSpc>
              <a:spcBef>
                <a:spcPts val="1400"/>
              </a:spcBef>
              <a:buNone/>
            </a:pPr>
            <a:r>
              <a:rPr lang="en-US" sz="2200" u="sng" dirty="0" smtClean="0">
                <a:latin typeface="Abadi" panose="020B0604020104020204"/>
              </a:rPr>
              <a:t>API</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a:rPr>
              <a:t>Libraries &amp; Configurations: Initialized Python libraries like requests, pandas, </a:t>
            </a:r>
            <a:r>
              <a:rPr lang="en-US" sz="2200" dirty="0" err="1">
                <a:solidFill>
                  <a:schemeClr val="accent3">
                    <a:lumMod val="25000"/>
                  </a:schemeClr>
                </a:solidFill>
                <a:latin typeface="Abadi" panose="020B0604020104020204"/>
              </a:rPr>
              <a:t>numpy</a:t>
            </a:r>
            <a:r>
              <a:rPr lang="en-US" sz="2200" dirty="0">
                <a:solidFill>
                  <a:schemeClr val="accent3">
                    <a:lumMod val="25000"/>
                  </a:schemeClr>
                </a:solidFill>
                <a:latin typeface="Abadi" panose="020B0604020104020204"/>
              </a:rPr>
              <a:t>, and </a:t>
            </a:r>
            <a:r>
              <a:rPr lang="en-US" sz="2200" dirty="0" smtClean="0">
                <a:solidFill>
                  <a:schemeClr val="accent3">
                    <a:lumMod val="25000"/>
                  </a:schemeClr>
                </a:solidFill>
                <a:latin typeface="Abadi" panose="020B0604020104020204"/>
              </a:rPr>
              <a:t>date time. </a:t>
            </a:r>
            <a:r>
              <a:rPr lang="en-US" sz="2200" dirty="0">
                <a:solidFill>
                  <a:schemeClr val="accent3">
                    <a:lumMod val="25000"/>
                  </a:schemeClr>
                </a:solidFill>
                <a:latin typeface="Abadi" panose="020B0604020104020204"/>
              </a:rPr>
              <a:t>Configured pandas for optimal data </a:t>
            </a:r>
            <a:r>
              <a:rPr lang="en-US" sz="2200" dirty="0" smtClean="0">
                <a:solidFill>
                  <a:schemeClr val="accent3">
                    <a:lumMod val="25000"/>
                  </a:schemeClr>
                </a:solidFill>
                <a:latin typeface="Abadi" panose="020B0604020104020204"/>
              </a:rPr>
              <a:t>display.</a:t>
            </a:r>
          </a:p>
          <a:p>
            <a:pPr marL="457200" indent="-457200">
              <a:lnSpc>
                <a:spcPct val="100000"/>
              </a:lnSpc>
              <a:spcBef>
                <a:spcPts val="1400"/>
              </a:spcBef>
              <a:buFont typeface="+mj-lt"/>
              <a:buAutoNum type="arabicPeriod"/>
            </a:pPr>
            <a:r>
              <a:rPr lang="en-US" sz="2200" dirty="0" smtClean="0">
                <a:solidFill>
                  <a:schemeClr val="accent3">
                    <a:lumMod val="25000"/>
                  </a:schemeClr>
                </a:solidFill>
                <a:latin typeface="Abadi" panose="020B0604020104020204"/>
              </a:rPr>
              <a:t>Data </a:t>
            </a:r>
            <a:r>
              <a:rPr lang="en-US" sz="2200" dirty="0">
                <a:solidFill>
                  <a:schemeClr val="accent3">
                    <a:lumMod val="25000"/>
                  </a:schemeClr>
                </a:solidFill>
                <a:latin typeface="Abadi" panose="020B0604020104020204"/>
              </a:rPr>
              <a:t>Retrieval: Made an HTTP request to the SpaceX API to fetch rocket launch data. Ensured a successful request by verifying a 200 status code</a:t>
            </a:r>
            <a:r>
              <a:rPr lang="en-US" sz="2200" dirty="0" smtClean="0">
                <a:solidFill>
                  <a:schemeClr val="accent3">
                    <a:lumMod val="25000"/>
                  </a:schemeClr>
                </a:solidFill>
                <a:latin typeface="Abadi" panose="020B0604020104020204"/>
              </a:rPr>
              <a:t>.</a:t>
            </a:r>
            <a:endParaRPr lang="en-US" sz="2200" dirty="0">
              <a:solidFill>
                <a:schemeClr val="accent3">
                  <a:lumMod val="25000"/>
                </a:schemeClr>
              </a:solidFill>
              <a:latin typeface="Abadi" panose="020B0604020104020204"/>
            </a:endParaRP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a:rPr>
              <a:t>Data Parsing: Decoded the received data from JSON format and transformed it into a Pandas </a:t>
            </a:r>
            <a:r>
              <a:rPr lang="en-US" sz="2200" dirty="0" smtClean="0">
                <a:solidFill>
                  <a:schemeClr val="accent3">
                    <a:lumMod val="25000"/>
                  </a:schemeClr>
                </a:solidFill>
                <a:latin typeface="Abadi" panose="020B0604020104020204"/>
              </a:rPr>
              <a:t>data frame.</a:t>
            </a:r>
            <a:endParaRPr lang="en-US" sz="2200" dirty="0">
              <a:solidFill>
                <a:schemeClr val="accent3">
                  <a:lumMod val="25000"/>
                </a:schemeClr>
              </a:solidFill>
              <a:latin typeface="Abadi" panose="020B0604020104020204"/>
            </a:endParaRP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a:rPr>
              <a:t>Detail Enrichment: Using identification numbers in columns like rocket, payloads, </a:t>
            </a:r>
            <a:r>
              <a:rPr lang="en-US" sz="2200" dirty="0" smtClean="0">
                <a:solidFill>
                  <a:schemeClr val="accent3">
                    <a:lumMod val="25000"/>
                  </a:schemeClr>
                </a:solidFill>
                <a:latin typeface="Abadi" panose="020B0604020104020204"/>
              </a:rPr>
              <a:t>Launchpad, </a:t>
            </a:r>
            <a:r>
              <a:rPr lang="en-US" sz="2200" dirty="0">
                <a:solidFill>
                  <a:schemeClr val="accent3">
                    <a:lumMod val="25000"/>
                  </a:schemeClr>
                </a:solidFill>
                <a:latin typeface="Abadi" panose="020B0604020104020204"/>
              </a:rPr>
              <a:t>and cores, additional API calls were made to fetch more detailed information which was then integrated into the </a:t>
            </a:r>
            <a:r>
              <a:rPr lang="en-US" sz="2200" dirty="0" smtClean="0">
                <a:solidFill>
                  <a:schemeClr val="accent3">
                    <a:lumMod val="25000"/>
                  </a:schemeClr>
                </a:solidFill>
                <a:latin typeface="Abadi" panose="020B0604020104020204"/>
              </a:rPr>
              <a:t>data frame.</a:t>
            </a:r>
          </a:p>
          <a:p>
            <a:pPr marL="0" indent="0">
              <a:buNone/>
            </a:pPr>
            <a:endParaRPr lang="en-US" sz="1800" dirty="0" smtClean="0"/>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6841"/>
            <a:ext cx="10515600" cy="4720121"/>
          </a:xfrm>
          <a:prstGeom prst="rect">
            <a:avLst/>
          </a:prstGeom>
        </p:spPr>
        <p:txBody>
          <a:bodyPr/>
          <a:lstStyle/>
          <a:p>
            <a:pPr marL="0" indent="0">
              <a:lnSpc>
                <a:spcPct val="100000"/>
              </a:lnSpc>
              <a:spcBef>
                <a:spcPts val="1400"/>
              </a:spcBef>
              <a:buNone/>
            </a:pPr>
            <a:r>
              <a:rPr lang="en-US" sz="2400" u="sng" dirty="0" smtClean="0">
                <a:latin typeface="Abadi" panose="020B0604020104020204"/>
              </a:rPr>
              <a:t>Web scrapping</a:t>
            </a:r>
          </a:p>
          <a:p>
            <a:pPr marL="457200" indent="-457200">
              <a:buFont typeface="+mj-lt"/>
              <a:buAutoNum type="arabicPeriod"/>
            </a:pPr>
            <a:r>
              <a:rPr lang="en-US" sz="2400" dirty="0" smtClean="0">
                <a:latin typeface="Abadi" panose="020B0604020104020204"/>
              </a:rPr>
              <a:t>Library </a:t>
            </a:r>
            <a:r>
              <a:rPr lang="en-US" sz="2400" dirty="0">
                <a:latin typeface="Abadi" panose="020B0604020104020204"/>
              </a:rPr>
              <a:t>Setup: Installed and initialized Python libraries such as beautifulsoup4, requests, and pandas</a:t>
            </a:r>
            <a:r>
              <a:rPr lang="en-US" sz="2400" dirty="0" smtClean="0">
                <a:latin typeface="Abadi" panose="020B0604020104020204"/>
              </a:rPr>
              <a:t>.</a:t>
            </a:r>
            <a:endParaRPr lang="en-US" sz="2400" dirty="0">
              <a:latin typeface="Abadi" panose="020B0604020104020204"/>
            </a:endParaRPr>
          </a:p>
          <a:p>
            <a:pPr marL="457200" indent="-457200">
              <a:buFont typeface="+mj-lt"/>
              <a:buAutoNum type="arabicPeriod"/>
            </a:pPr>
            <a:r>
              <a:rPr lang="en-US" sz="2400" dirty="0">
                <a:latin typeface="Abadi" panose="020B0604020104020204"/>
              </a:rPr>
              <a:t>Web Scraping Initialization: Defined helper functions for efficient data extraction and specified the URL for the "List of Falcon 9 and Falcon Heavy launches" Wikipedia page. An HTTP GET request was made to retrieve the page's content</a:t>
            </a:r>
            <a:r>
              <a:rPr lang="en-US" sz="2400" dirty="0" smtClean="0">
                <a:latin typeface="Abadi" panose="020B0604020104020204"/>
              </a:rPr>
              <a:t>.</a:t>
            </a:r>
            <a:endParaRPr lang="en-US" sz="2400" dirty="0">
              <a:latin typeface="Abadi" panose="020B0604020104020204"/>
            </a:endParaRPr>
          </a:p>
          <a:p>
            <a:pPr marL="457200" indent="-457200">
              <a:buFont typeface="+mj-lt"/>
              <a:buAutoNum type="arabicPeriod"/>
            </a:pPr>
            <a:r>
              <a:rPr lang="en-US" sz="2400" dirty="0">
                <a:latin typeface="Abadi" panose="020B0604020104020204"/>
              </a:rPr>
              <a:t>Data Parsing &amp; Extraction: Using Beautiful Soup, the HTML response was parsed, and column names were extracted from the table headers. These names were stored in a </a:t>
            </a:r>
            <a:r>
              <a:rPr lang="en-US" sz="2400" dirty="0" err="1" smtClean="0">
                <a:latin typeface="Abadi" panose="020B0604020104020204"/>
              </a:rPr>
              <a:t>column_names</a:t>
            </a:r>
            <a:r>
              <a:rPr lang="en-US" sz="2400" dirty="0" smtClean="0">
                <a:latin typeface="Abadi" panose="020B0604020104020204"/>
              </a:rPr>
              <a:t> </a:t>
            </a:r>
            <a:r>
              <a:rPr lang="en-US" sz="2400" dirty="0">
                <a:latin typeface="Abadi" panose="020B0604020104020204"/>
              </a:rPr>
              <a:t>list</a:t>
            </a:r>
            <a:r>
              <a:rPr lang="en-US" sz="2400" dirty="0" smtClean="0">
                <a:latin typeface="Abadi" panose="020B0604020104020204"/>
              </a:rPr>
              <a:t>.</a:t>
            </a:r>
            <a:endParaRPr lang="en-US" sz="2400" dirty="0">
              <a:latin typeface="Abadi" panose="020B0604020104020204"/>
            </a:endParaRPr>
          </a:p>
          <a:p>
            <a:pPr marL="457200" indent="-457200">
              <a:buFont typeface="+mj-lt"/>
              <a:buAutoNum type="arabicPeriod"/>
            </a:pPr>
            <a:r>
              <a:rPr lang="en-US" sz="2400" dirty="0">
                <a:latin typeface="Abadi" panose="020B0604020104020204"/>
              </a:rPr>
              <a:t>Data Structuring: Created an empty dictionary, </a:t>
            </a:r>
            <a:r>
              <a:rPr lang="en-US" sz="2400" dirty="0" err="1">
                <a:latin typeface="Abadi" panose="020B0604020104020204"/>
              </a:rPr>
              <a:t>launch_dict</a:t>
            </a:r>
            <a:r>
              <a:rPr lang="en-US" sz="2400" dirty="0">
                <a:latin typeface="Abadi" panose="020B0604020104020204"/>
              </a:rPr>
              <a:t>, with column names as keys, then adjusted it by adding or removing relevant columns.</a:t>
            </a:r>
            <a:endParaRPr lang="en-US" sz="2400" dirty="0">
              <a:latin typeface="Abadi" panose="020B060402010402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165996438"/>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www.w3.org/XML/1998/namespace"/>
    <ds:schemaRef ds:uri="http://purl.org/dc/elements/1.1/"/>
    <ds:schemaRef ds:uri="http://schemas.microsoft.com/office/2006/documentManagement/types"/>
    <ds:schemaRef ds:uri="http://purl.org/dc/terms/"/>
    <ds:schemaRef ds:uri="http://schemas.openxmlformats.org/package/2006/metadata/core-properties"/>
    <ds:schemaRef ds:uri="f80a141d-92ca-4d3d-9308-f7e7b1d44ce8"/>
    <ds:schemaRef ds:uri="http://schemas.microsoft.com/office/infopath/2007/PartnerControls"/>
    <ds:schemaRef ds:uri="155be751-a274-42e8-93fb-f39d3b9bccc8"/>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3080</TotalTime>
  <Words>3863</Words>
  <Application>Microsoft Office PowerPoint</Application>
  <PresentationFormat>Widescreen</PresentationFormat>
  <Paragraphs>381</Paragraphs>
  <Slides>70</Slides>
  <Notes>32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70</vt:i4>
      </vt:variant>
    </vt:vector>
  </HeadingPairs>
  <TitlesOfParts>
    <vt:vector size="79" baseType="lpstr">
      <vt:lpstr>Abadi</vt:lpstr>
      <vt:lpstr>Arial</vt:lpstr>
      <vt:lpstr>Calibri</vt:lpstr>
      <vt:lpstr>Calibri Light</vt:lpstr>
      <vt:lpstr>IBM Plex Mono SemiBold</vt:lpstr>
      <vt:lpstr>IBM Plex Mono Text</vt:lpstr>
      <vt:lpstr>SF Pro</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Perpetua Okoye</cp:lastModifiedBy>
  <cp:revision>303</cp:revision>
  <dcterms:created xsi:type="dcterms:W3CDTF">2021-04-29T18:58:34Z</dcterms:created>
  <dcterms:modified xsi:type="dcterms:W3CDTF">2023-10-27T19:27:49Z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